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8" r:id="rId1"/>
  </p:sldMasterIdLst>
  <p:sldIdLst>
    <p:sldId id="256" r:id="rId2"/>
    <p:sldId id="257" r:id="rId3"/>
    <p:sldId id="258" r:id="rId4"/>
    <p:sldId id="259" r:id="rId5"/>
    <p:sldId id="260" r:id="rId6"/>
    <p:sldId id="261" r:id="rId7"/>
    <p:sldId id="262" r:id="rId8"/>
    <p:sldId id="265" r:id="rId9"/>
    <p:sldId id="264" r:id="rId10"/>
    <p:sldId id="263" r:id="rId11"/>
    <p:sldId id="266" r:id="rId12"/>
    <p:sldId id="267" r:id="rId13"/>
    <p:sldId id="268" r:id="rId14"/>
    <p:sldId id="269" r:id="rId15"/>
    <p:sldId id="271" r:id="rId16"/>
    <p:sldId id="273" r:id="rId17"/>
    <p:sldId id="272" r:id="rId18"/>
    <p:sldId id="274" r:id="rId19"/>
    <p:sldId id="275" r:id="rId20"/>
    <p:sldId id="284" r:id="rId21"/>
    <p:sldId id="285" r:id="rId22"/>
    <p:sldId id="286" r:id="rId23"/>
    <p:sldId id="287" r:id="rId24"/>
    <p:sldId id="288" r:id="rId25"/>
    <p:sldId id="276" r:id="rId26"/>
    <p:sldId id="277" r:id="rId27"/>
    <p:sldId id="279" r:id="rId28"/>
    <p:sldId id="280" r:id="rId29"/>
    <p:sldId id="281" r:id="rId30"/>
    <p:sldId id="282" r:id="rId31"/>
    <p:sldId id="289" r:id="rId32"/>
    <p:sldId id="290" r:id="rId33"/>
    <p:sldId id="291" r:id="rId34"/>
    <p:sldId id="292" r:id="rId35"/>
    <p:sldId id="293"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854"/>
    <p:restoredTop sz="93631"/>
  </p:normalViewPr>
  <p:slideViewPr>
    <p:cSldViewPr snapToGrid="0" snapToObjects="1">
      <p:cViewPr>
        <p:scale>
          <a:sx n="72" d="100"/>
          <a:sy n="72" d="100"/>
        </p:scale>
        <p:origin x="2680" y="1232"/>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it-IT" smtClean="0"/>
              <a:t>Fare clic per modificare stile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10/4/18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3055105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it-IT" smtClean="0"/>
              <a:t>Fare clic per modificare stile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smtClean="0"/>
              <a:pPr/>
              <a:t>10/4/18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1045283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it-IT" smtClean="0"/>
              <a:t>Fare clic per modificare stile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smtClean="0"/>
              <a:t>Fare clic per modificare gli stili del testo dello schema</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smtClean="0"/>
              <a:pPr/>
              <a:t>10/4/18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7522115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it-IT" smtClean="0"/>
              <a:t>Fare clic per modificare stile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smtClean="0"/>
              <a:pPr/>
              <a:t>10/4/18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9757317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it-IT" smtClean="0"/>
              <a:t>Fare clic per modificare stile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smtClean="0"/>
              <a:t>Fare clic per modificare gli stili del testo dello schema</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smtClean="0"/>
              <a:pPr/>
              <a:t>10/4/18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9378055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it-IT" smtClean="0"/>
              <a:t>Fare clic per modificare stile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smtClean="0"/>
              <a:t>Fare clic per modificare gli stili del testo dello schema</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smtClean="0"/>
              <a:pPr/>
              <a:t>10/4/18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3147716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stile</a:t>
            </a:r>
            <a:endParaRPr lang="en-US" dirty="0"/>
          </a:p>
        </p:txBody>
      </p:sp>
      <p:sp>
        <p:nvSpPr>
          <p:cNvPr id="3" name="Vertical Text Placeholder 2"/>
          <p:cNvSpPr>
            <a:spLocks noGrp="1"/>
          </p:cNvSpPr>
          <p:nvPr>
            <p:ph type="body" orient="vert" idx="1"/>
          </p:nvPr>
        </p:nvSpPr>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10/4/18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‹n.›</a:t>
            </a:fld>
            <a:endParaRPr lang="en-US" dirty="0"/>
          </a:p>
        </p:txBody>
      </p:sp>
    </p:spTree>
    <p:extLst>
      <p:ext uri="{BB962C8B-B14F-4D97-AF65-F5344CB8AC3E}">
        <p14:creationId xmlns:p14="http://schemas.microsoft.com/office/powerpoint/2010/main" val="19080120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olo e testo verticali">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it-IT" smtClean="0"/>
              <a:t>Fare clic per modificare stile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10/4/18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7322535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stile</a:t>
            </a:r>
            <a:endParaRPr lang="en-US" dirty="0"/>
          </a:p>
        </p:txBody>
      </p:sp>
      <p:sp>
        <p:nvSpPr>
          <p:cNvPr id="3" name="Content Placeholder 2"/>
          <p:cNvSpPr>
            <a:spLocks noGrp="1"/>
          </p:cNvSpPr>
          <p:nvPr>
            <p:ph idx="1"/>
          </p:nvPr>
        </p:nvSpPr>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10/4/18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8748378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it-IT" smtClean="0"/>
              <a:t>Fare clic per modificare stile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smtClean="0"/>
              <a:pPr/>
              <a:t>10/4/18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726193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stile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t>10/4/18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‹n.›</a:t>
            </a:fld>
            <a:endParaRPr lang="en-US" dirty="0"/>
          </a:p>
        </p:txBody>
      </p:sp>
    </p:spTree>
    <p:extLst>
      <p:ext uri="{BB962C8B-B14F-4D97-AF65-F5344CB8AC3E}">
        <p14:creationId xmlns:p14="http://schemas.microsoft.com/office/powerpoint/2010/main" val="17755167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smtClean="0"/>
              <a:t>Fare clic per modificare stile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10/4/18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8242883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it-IT" smtClean="0"/>
              <a:t>Fare clic per modificare stile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10/4/18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1910433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10/4/18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1705601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it-IT" smtClean="0"/>
              <a:t>Fare clic per modificare stile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it-IT" smtClean="0"/>
              <a:t>Fare clic per modificare gli stili del testo dello schema</a:t>
            </a:r>
          </a:p>
        </p:txBody>
      </p:sp>
      <p:sp>
        <p:nvSpPr>
          <p:cNvPr id="5" name="Date Placeholder 4"/>
          <p:cNvSpPr>
            <a:spLocks noGrp="1"/>
          </p:cNvSpPr>
          <p:nvPr>
            <p:ph type="dt" sz="half" idx="10"/>
          </p:nvPr>
        </p:nvSpPr>
        <p:spPr/>
        <p:txBody>
          <a:bodyPr/>
          <a:lstStyle/>
          <a:p>
            <a:fld id="{42A54C80-263E-416B-A8E0-580EDEADCBDC}" type="datetimeFigureOut">
              <a:rPr lang="en-US" smtClean="0"/>
              <a:t>10/4/18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‹n.›</a:t>
            </a:fld>
            <a:endParaRPr lang="en-US" dirty="0"/>
          </a:p>
        </p:txBody>
      </p:sp>
    </p:spTree>
    <p:extLst>
      <p:ext uri="{BB962C8B-B14F-4D97-AF65-F5344CB8AC3E}">
        <p14:creationId xmlns:p14="http://schemas.microsoft.com/office/powerpoint/2010/main" val="5073223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it-IT" smtClean="0"/>
              <a:t>Fare clic per modificare stile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smtClean="0"/>
              <a:t>Trascinare l'immagine su un segnaposto o fare clic sull'icona per aggiungerla</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10/4/18</a:t>
            </a:fld>
            <a:endParaRPr lang="en-US" dirty="0"/>
          </a:p>
        </p:txBody>
      </p:sp>
    </p:spTree>
    <p:extLst>
      <p:ext uri="{BB962C8B-B14F-4D97-AF65-F5344CB8AC3E}">
        <p14:creationId xmlns:p14="http://schemas.microsoft.com/office/powerpoint/2010/main" val="105617045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it-IT" smtClean="0"/>
              <a:t>Fare clic per modificare stile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10/4/18</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74453061"/>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psicoterapia-chieti-pescara.it/" TargetMode="External"/><Relationship Id="rId4" Type="http://schemas.openxmlformats.org/officeDocument/2006/relationships/hyperlink" Target="http://www.francescadisipio.it/" TargetMode="External"/><Relationship Id="rId5" Type="http://schemas.openxmlformats.org/officeDocument/2006/relationships/image" Target="../media/image2.jp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www.psicoterapia-chieti-pescara.it/" TargetMode="External"/><Relationship Id="rId4" Type="http://schemas.openxmlformats.org/officeDocument/2006/relationships/hyperlink" Target="http://www.francescadisipio.it/" TargetMode="External"/><Relationship Id="rId5" Type="http://schemas.openxmlformats.org/officeDocument/2006/relationships/image" Target="../media/image2.jpg"/><Relationship Id="rId1" Type="http://schemas.openxmlformats.org/officeDocument/2006/relationships/slideLayout" Target="../slideLayouts/slideLayout2.xml"/><Relationship Id="rId2" Type="http://schemas.openxmlformats.org/officeDocument/2006/relationships/image" Target="../media/image12.gif"/></Relationships>
</file>

<file path=ppt/slides/_rels/slide11.xml.rels><?xml version="1.0" encoding="UTF-8" standalone="yes"?>
<Relationships xmlns="http://schemas.openxmlformats.org/package/2006/relationships"><Relationship Id="rId3" Type="http://schemas.openxmlformats.org/officeDocument/2006/relationships/hyperlink" Target="http://www.psicoterapia-chieti-pescara.it/" TargetMode="External"/><Relationship Id="rId4" Type="http://schemas.openxmlformats.org/officeDocument/2006/relationships/hyperlink" Target="http://www.francescadisipio.it/" TargetMode="External"/><Relationship Id="rId5" Type="http://schemas.openxmlformats.org/officeDocument/2006/relationships/image" Target="../media/image2.jpg"/><Relationship Id="rId1" Type="http://schemas.openxmlformats.org/officeDocument/2006/relationships/slideLayout" Target="../slideLayouts/slideLayout2.xml"/><Relationship Id="rId2" Type="http://schemas.openxmlformats.org/officeDocument/2006/relationships/image" Target="../media/image13.jpg"/></Relationships>
</file>

<file path=ppt/slides/_rels/slide12.xml.rels><?xml version="1.0" encoding="UTF-8" standalone="yes"?>
<Relationships xmlns="http://schemas.openxmlformats.org/package/2006/relationships"><Relationship Id="rId3" Type="http://schemas.openxmlformats.org/officeDocument/2006/relationships/hyperlink" Target="http://www.psicoterapia-chieti-pescara.it/" TargetMode="External"/><Relationship Id="rId4" Type="http://schemas.openxmlformats.org/officeDocument/2006/relationships/hyperlink" Target="http://www.francescadisipio.it/" TargetMode="External"/><Relationship Id="rId5" Type="http://schemas.openxmlformats.org/officeDocument/2006/relationships/image" Target="../media/image2.jpg"/><Relationship Id="rId1" Type="http://schemas.openxmlformats.org/officeDocument/2006/relationships/slideLayout" Target="../slideLayouts/slideLayout2.xml"/><Relationship Id="rId2" Type="http://schemas.openxmlformats.org/officeDocument/2006/relationships/image" Target="../media/image14.jpg"/></Relationships>
</file>

<file path=ppt/slides/_rels/slide13.xml.rels><?xml version="1.0" encoding="UTF-8" standalone="yes"?>
<Relationships xmlns="http://schemas.openxmlformats.org/package/2006/relationships"><Relationship Id="rId3" Type="http://schemas.openxmlformats.org/officeDocument/2006/relationships/hyperlink" Target="http://www.psicoterapia-chieti-pescara.it/" TargetMode="External"/><Relationship Id="rId4" Type="http://schemas.openxmlformats.org/officeDocument/2006/relationships/hyperlink" Target="http://www.francescadisipio.it/" TargetMode="External"/><Relationship Id="rId5" Type="http://schemas.openxmlformats.org/officeDocument/2006/relationships/image" Target="../media/image2.jpg"/><Relationship Id="rId1" Type="http://schemas.openxmlformats.org/officeDocument/2006/relationships/slideLayout" Target="../slideLayouts/slideLayout2.xml"/><Relationship Id="rId2" Type="http://schemas.openxmlformats.org/officeDocument/2006/relationships/image" Target="../media/image15.jpg"/></Relationships>
</file>

<file path=ppt/slides/_rels/slide14.xml.rels><?xml version="1.0" encoding="UTF-8" standalone="yes"?>
<Relationships xmlns="http://schemas.openxmlformats.org/package/2006/relationships"><Relationship Id="rId3" Type="http://schemas.openxmlformats.org/officeDocument/2006/relationships/hyperlink" Target="http://www.psicoterapia-chieti-pescara.it/" TargetMode="External"/><Relationship Id="rId4" Type="http://schemas.openxmlformats.org/officeDocument/2006/relationships/hyperlink" Target="http://www.francescadisipio.it/" TargetMode="External"/><Relationship Id="rId5" Type="http://schemas.openxmlformats.org/officeDocument/2006/relationships/image" Target="../media/image2.jpg"/><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hyperlink" Target="http://www.francescadisipio.it/" TargetMode="External"/><Relationship Id="rId4" Type="http://schemas.openxmlformats.org/officeDocument/2006/relationships/image" Target="../media/image2.jpg"/><Relationship Id="rId1" Type="http://schemas.openxmlformats.org/officeDocument/2006/relationships/slideLayout" Target="../slideLayouts/slideLayout2.xml"/><Relationship Id="rId2" Type="http://schemas.openxmlformats.org/officeDocument/2006/relationships/hyperlink" Target="http://www.psicoterapia-chieti-pescara.it/"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www.francescadisipio.it/" TargetMode="External"/><Relationship Id="rId4" Type="http://schemas.openxmlformats.org/officeDocument/2006/relationships/image" Target="../media/image2.jpg"/><Relationship Id="rId1" Type="http://schemas.openxmlformats.org/officeDocument/2006/relationships/slideLayout" Target="../slideLayouts/slideLayout2.xml"/><Relationship Id="rId2" Type="http://schemas.openxmlformats.org/officeDocument/2006/relationships/hyperlink" Target="http://www.psicoterapia-chieti-pescara.it/"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www.francescadisipio.it/" TargetMode="External"/><Relationship Id="rId4" Type="http://schemas.openxmlformats.org/officeDocument/2006/relationships/image" Target="../media/image2.jpg"/><Relationship Id="rId1" Type="http://schemas.openxmlformats.org/officeDocument/2006/relationships/slideLayout" Target="../slideLayouts/slideLayout2.xml"/><Relationship Id="rId2" Type="http://schemas.openxmlformats.org/officeDocument/2006/relationships/hyperlink" Target="http://www.psicoterapia-chieti-pescara.it/"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www.francescadisipio.it/" TargetMode="External"/><Relationship Id="rId4" Type="http://schemas.openxmlformats.org/officeDocument/2006/relationships/image" Target="../media/image2.jpg"/><Relationship Id="rId5" Type="http://schemas.openxmlformats.org/officeDocument/2006/relationships/image" Target="../media/image17.jpg"/><Relationship Id="rId6" Type="http://schemas.openxmlformats.org/officeDocument/2006/relationships/image" Target="../media/image18.jpg"/><Relationship Id="rId7" Type="http://schemas.openxmlformats.org/officeDocument/2006/relationships/image" Target="../media/image19.jpeg"/><Relationship Id="rId8" Type="http://schemas.openxmlformats.org/officeDocument/2006/relationships/image" Target="../media/image20.jpg"/><Relationship Id="rId1" Type="http://schemas.openxmlformats.org/officeDocument/2006/relationships/slideLayout" Target="../slideLayouts/slideLayout2.xml"/><Relationship Id="rId2" Type="http://schemas.openxmlformats.org/officeDocument/2006/relationships/hyperlink" Target="http://www.psicoterapia-chieti-pescara.it/"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www.psicoterapia-chieti-pescara.it/" TargetMode="External"/><Relationship Id="rId4" Type="http://schemas.openxmlformats.org/officeDocument/2006/relationships/hyperlink" Target="http://www.francescadisipio.it/" TargetMode="External"/><Relationship Id="rId5" Type="http://schemas.openxmlformats.org/officeDocument/2006/relationships/image" Target="../media/image2.jpg"/><Relationship Id="rId1" Type="http://schemas.openxmlformats.org/officeDocument/2006/relationships/slideLayout" Target="../slideLayouts/slideLayout2.xml"/><Relationship Id="rId2" Type="http://schemas.openxmlformats.org/officeDocument/2006/relationships/image" Target="../media/image21.jpg"/></Relationships>
</file>

<file path=ppt/slides/_rels/slide2.xml.rels><?xml version="1.0" encoding="UTF-8" standalone="yes"?>
<Relationships xmlns="http://schemas.openxmlformats.org/package/2006/relationships"><Relationship Id="rId3" Type="http://schemas.openxmlformats.org/officeDocument/2006/relationships/hyperlink" Target="http://www.francescadisipio.it/" TargetMode="External"/><Relationship Id="rId4" Type="http://schemas.openxmlformats.org/officeDocument/2006/relationships/image" Target="../media/image2.jpg"/><Relationship Id="rId5"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hyperlink" Target="http://www.psicoterapia-chieti-pescara.it/"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www.francescadisipio.it/" TargetMode="External"/><Relationship Id="rId4" Type="http://schemas.openxmlformats.org/officeDocument/2006/relationships/image" Target="../media/image2.jpg"/><Relationship Id="rId1" Type="http://schemas.openxmlformats.org/officeDocument/2006/relationships/slideLayout" Target="../slideLayouts/slideLayout2.xml"/><Relationship Id="rId2" Type="http://schemas.openxmlformats.org/officeDocument/2006/relationships/hyperlink" Target="http://www.psicoterapia-chieti-pescara.it/"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www.francescadisipio.it/" TargetMode="External"/><Relationship Id="rId4" Type="http://schemas.openxmlformats.org/officeDocument/2006/relationships/image" Target="../media/image2.jpg"/><Relationship Id="rId1" Type="http://schemas.openxmlformats.org/officeDocument/2006/relationships/slideLayout" Target="../slideLayouts/slideLayout2.xml"/><Relationship Id="rId2" Type="http://schemas.openxmlformats.org/officeDocument/2006/relationships/hyperlink" Target="http://www.psicoterapia-chieti-pescara.it/"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www.francescadisipio.it/" TargetMode="External"/><Relationship Id="rId4" Type="http://schemas.openxmlformats.org/officeDocument/2006/relationships/image" Target="../media/image2.jpg"/><Relationship Id="rId1" Type="http://schemas.openxmlformats.org/officeDocument/2006/relationships/slideLayout" Target="../slideLayouts/slideLayout2.xml"/><Relationship Id="rId2" Type="http://schemas.openxmlformats.org/officeDocument/2006/relationships/hyperlink" Target="http://www.psicoterapia-chieti-pescara.it/"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www.francescadisipio.it/" TargetMode="External"/><Relationship Id="rId4" Type="http://schemas.openxmlformats.org/officeDocument/2006/relationships/image" Target="../media/image2.jpg"/><Relationship Id="rId1" Type="http://schemas.openxmlformats.org/officeDocument/2006/relationships/slideLayout" Target="../slideLayouts/slideLayout2.xml"/><Relationship Id="rId2" Type="http://schemas.openxmlformats.org/officeDocument/2006/relationships/hyperlink" Target="http://www.psicoterapia-chieti-pescara.it/"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www.psicoterapia-chieti-pescara.it/" TargetMode="External"/><Relationship Id="rId4" Type="http://schemas.openxmlformats.org/officeDocument/2006/relationships/hyperlink" Target="http://www.francescadisipio.it/" TargetMode="External"/><Relationship Id="rId5" Type="http://schemas.openxmlformats.org/officeDocument/2006/relationships/image" Target="../media/image2.jpg"/><Relationship Id="rId1" Type="http://schemas.openxmlformats.org/officeDocument/2006/relationships/slideLayout" Target="../slideLayouts/slideLayout2.xml"/><Relationship Id="rId2" Type="http://schemas.openxmlformats.org/officeDocument/2006/relationships/image" Target="../media/image22.jpg"/></Relationships>
</file>

<file path=ppt/slides/_rels/slide25.xml.rels><?xml version="1.0" encoding="UTF-8" standalone="yes"?>
<Relationships xmlns="http://schemas.openxmlformats.org/package/2006/relationships"><Relationship Id="rId3" Type="http://schemas.openxmlformats.org/officeDocument/2006/relationships/hyperlink" Target="http://www.psicoterapia-chieti-pescara.it/" TargetMode="External"/><Relationship Id="rId4" Type="http://schemas.openxmlformats.org/officeDocument/2006/relationships/hyperlink" Target="http://www.francescadisipio.it/" TargetMode="External"/><Relationship Id="rId5" Type="http://schemas.openxmlformats.org/officeDocument/2006/relationships/image" Target="../media/image2.jpg"/><Relationship Id="rId1" Type="http://schemas.openxmlformats.org/officeDocument/2006/relationships/slideLayout" Target="../slideLayouts/slideLayout2.xml"/><Relationship Id="rId2" Type="http://schemas.openxmlformats.org/officeDocument/2006/relationships/image" Target="../media/image23.jpg"/></Relationships>
</file>

<file path=ppt/slides/_rels/slide26.xml.rels><?xml version="1.0" encoding="UTF-8" standalone="yes"?>
<Relationships xmlns="http://schemas.openxmlformats.org/package/2006/relationships"><Relationship Id="rId3" Type="http://schemas.openxmlformats.org/officeDocument/2006/relationships/hyperlink" Target="http://www.francescadisipio.it/" TargetMode="External"/><Relationship Id="rId4" Type="http://schemas.openxmlformats.org/officeDocument/2006/relationships/image" Target="../media/image2.jpg"/><Relationship Id="rId1" Type="http://schemas.openxmlformats.org/officeDocument/2006/relationships/slideLayout" Target="../slideLayouts/slideLayout2.xml"/><Relationship Id="rId2" Type="http://schemas.openxmlformats.org/officeDocument/2006/relationships/hyperlink" Target="http://www.psicoterapia-chieti-pescara.it/"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www.francescadisipio.it/" TargetMode="External"/><Relationship Id="rId4" Type="http://schemas.openxmlformats.org/officeDocument/2006/relationships/image" Target="../media/image2.jpg"/><Relationship Id="rId1" Type="http://schemas.openxmlformats.org/officeDocument/2006/relationships/slideLayout" Target="../slideLayouts/slideLayout2.xml"/><Relationship Id="rId2" Type="http://schemas.openxmlformats.org/officeDocument/2006/relationships/hyperlink" Target="http://www.psicoterapia-chieti-pescara.it/"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www.francescadisipio.it/" TargetMode="External"/><Relationship Id="rId4" Type="http://schemas.openxmlformats.org/officeDocument/2006/relationships/image" Target="../media/image2.jpg"/><Relationship Id="rId1" Type="http://schemas.openxmlformats.org/officeDocument/2006/relationships/slideLayout" Target="../slideLayouts/slideLayout2.xml"/><Relationship Id="rId2" Type="http://schemas.openxmlformats.org/officeDocument/2006/relationships/hyperlink" Target="http://www.psicoterapia-chieti-pescara.it/"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www.francescadisipio.it/" TargetMode="External"/><Relationship Id="rId4" Type="http://schemas.openxmlformats.org/officeDocument/2006/relationships/image" Target="../media/image2.jpg"/><Relationship Id="rId1" Type="http://schemas.openxmlformats.org/officeDocument/2006/relationships/slideLayout" Target="../slideLayouts/slideLayout2.xml"/><Relationship Id="rId2" Type="http://schemas.openxmlformats.org/officeDocument/2006/relationships/hyperlink" Target="http://www.psicoterapia-chieti-pescara.it/"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www.francescadisipio.it/" TargetMode="External"/><Relationship Id="rId4" Type="http://schemas.openxmlformats.org/officeDocument/2006/relationships/image" Target="../media/image2.jpg"/><Relationship Id="rId5" Type="http://schemas.openxmlformats.org/officeDocument/2006/relationships/image" Target="../media/image4.png"/><Relationship Id="rId6"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hyperlink" Target="http://www.psicoterapia-chieti-pescara.it/"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www.francescadisipio.it/" TargetMode="External"/><Relationship Id="rId4" Type="http://schemas.openxmlformats.org/officeDocument/2006/relationships/image" Target="../media/image2.jpg"/><Relationship Id="rId5" Type="http://schemas.openxmlformats.org/officeDocument/2006/relationships/image" Target="../media/image24.jpg"/><Relationship Id="rId1" Type="http://schemas.openxmlformats.org/officeDocument/2006/relationships/slideLayout" Target="../slideLayouts/slideLayout2.xml"/><Relationship Id="rId2" Type="http://schemas.openxmlformats.org/officeDocument/2006/relationships/hyperlink" Target="http://www.psicoterapia-chieti-pescara.it/"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www.francescadisipio.it/" TargetMode="External"/><Relationship Id="rId4" Type="http://schemas.openxmlformats.org/officeDocument/2006/relationships/image" Target="../media/image2.jpg"/><Relationship Id="rId5" Type="http://schemas.openxmlformats.org/officeDocument/2006/relationships/image" Target="../media/image25.jpg"/><Relationship Id="rId1" Type="http://schemas.openxmlformats.org/officeDocument/2006/relationships/slideLayout" Target="../slideLayouts/slideLayout2.xml"/><Relationship Id="rId2" Type="http://schemas.openxmlformats.org/officeDocument/2006/relationships/hyperlink" Target="http://www.psicoterapia-chieti-pescara.it/"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www.francescadisipio.it/" TargetMode="External"/><Relationship Id="rId4" Type="http://schemas.openxmlformats.org/officeDocument/2006/relationships/image" Target="../media/image2.jpg"/><Relationship Id="rId5" Type="http://schemas.openxmlformats.org/officeDocument/2006/relationships/image" Target="../media/image17.jpg"/><Relationship Id="rId1" Type="http://schemas.openxmlformats.org/officeDocument/2006/relationships/slideLayout" Target="../slideLayouts/slideLayout2.xml"/><Relationship Id="rId2" Type="http://schemas.openxmlformats.org/officeDocument/2006/relationships/hyperlink" Target="http://www.psicoterapia-chieti-pescara.it/"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www.francescadisipio.it/" TargetMode="External"/><Relationship Id="rId4" Type="http://schemas.openxmlformats.org/officeDocument/2006/relationships/image" Target="../media/image2.jpg"/><Relationship Id="rId5" Type="http://schemas.openxmlformats.org/officeDocument/2006/relationships/image" Target="../media/image17.jpg"/><Relationship Id="rId1" Type="http://schemas.openxmlformats.org/officeDocument/2006/relationships/slideLayout" Target="../slideLayouts/slideLayout2.xml"/><Relationship Id="rId2" Type="http://schemas.openxmlformats.org/officeDocument/2006/relationships/hyperlink" Target="http://www.psicoterapia-chieti-pescara.it/"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www.francescadisipio.it/" TargetMode="External"/><Relationship Id="rId4" Type="http://schemas.openxmlformats.org/officeDocument/2006/relationships/image" Target="../media/image2.jpg"/><Relationship Id="rId5" Type="http://schemas.openxmlformats.org/officeDocument/2006/relationships/image" Target="../media/image17.jpg"/><Relationship Id="rId1" Type="http://schemas.openxmlformats.org/officeDocument/2006/relationships/slideLayout" Target="../slideLayouts/slideLayout2.xml"/><Relationship Id="rId2" Type="http://schemas.openxmlformats.org/officeDocument/2006/relationships/hyperlink" Target="http://www.psicoterapia-chieti-pescara.it/"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www.francescadisipio.it/" TargetMode="External"/><Relationship Id="rId4" Type="http://schemas.openxmlformats.org/officeDocument/2006/relationships/image" Target="../media/image2.jpg"/><Relationship Id="rId5" Type="http://schemas.openxmlformats.org/officeDocument/2006/relationships/image" Target="../media/image17.jpg"/><Relationship Id="rId1" Type="http://schemas.openxmlformats.org/officeDocument/2006/relationships/slideLayout" Target="../slideLayouts/slideLayout2.xml"/><Relationship Id="rId2" Type="http://schemas.openxmlformats.org/officeDocument/2006/relationships/hyperlink" Target="http://www.psicoterapia-chieti-pescara.it/"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www.francescadisipio.it/" TargetMode="External"/><Relationship Id="rId4" Type="http://schemas.openxmlformats.org/officeDocument/2006/relationships/image" Target="../media/image2.jpg"/><Relationship Id="rId5"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hyperlink" Target="http://www.psicoterapia-chieti-pescara.it/"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www.psicoterapia-chieti-pescara.it/" TargetMode="External"/><Relationship Id="rId4" Type="http://schemas.openxmlformats.org/officeDocument/2006/relationships/hyperlink" Target="http://www.francescadisipio.it/" TargetMode="External"/><Relationship Id="rId5" Type="http://schemas.openxmlformats.org/officeDocument/2006/relationships/image" Target="../media/image2.jpg"/><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hyperlink" Target="http://www.psicoterapia-chieti-pescara.it/" TargetMode="External"/><Relationship Id="rId4" Type="http://schemas.openxmlformats.org/officeDocument/2006/relationships/hyperlink" Target="http://www.francescadisipio.it/" TargetMode="External"/><Relationship Id="rId5" Type="http://schemas.openxmlformats.org/officeDocument/2006/relationships/image" Target="../media/image2.jpg"/><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hyperlink" Target="http://www.psicoterapia-chieti-pescara.it/" TargetMode="External"/><Relationship Id="rId4" Type="http://schemas.openxmlformats.org/officeDocument/2006/relationships/hyperlink" Target="http://www.francescadisipio.it/" TargetMode="External"/><Relationship Id="rId5" Type="http://schemas.openxmlformats.org/officeDocument/2006/relationships/image" Target="../media/image2.jpg"/><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openxmlformats.org/officeDocument/2006/relationships/hyperlink" Target="http://www.psicoterapia-chieti-pescara.it/" TargetMode="External"/><Relationship Id="rId4" Type="http://schemas.openxmlformats.org/officeDocument/2006/relationships/hyperlink" Target="http://www.francescadisipio.it/" TargetMode="External"/><Relationship Id="rId5" Type="http://schemas.openxmlformats.org/officeDocument/2006/relationships/image" Target="../media/image2.jpg"/><Relationship Id="rId1" Type="http://schemas.openxmlformats.org/officeDocument/2006/relationships/slideLayout" Target="../slideLayouts/slideLayout2.xml"/><Relationship Id="rId2"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hyperlink" Target="http://www.psicoterapia-chieti-pescara.it/" TargetMode="External"/><Relationship Id="rId4" Type="http://schemas.openxmlformats.org/officeDocument/2006/relationships/hyperlink" Target="http://www.francescadisipio.it/" TargetMode="External"/><Relationship Id="rId5" Type="http://schemas.openxmlformats.org/officeDocument/2006/relationships/image" Target="../media/image2.jpg"/><Relationship Id="rId1" Type="http://schemas.openxmlformats.org/officeDocument/2006/relationships/slideLayout" Target="../slideLayouts/slideLayout2.xml"/><Relationship Id="rId2"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r>
              <a:rPr lang="it-IT" b="1" dirty="0" err="1" smtClean="0"/>
              <a:t>Children</a:t>
            </a:r>
            <a:r>
              <a:rPr lang="it-IT" b="1" dirty="0" smtClean="0"/>
              <a:t> </a:t>
            </a:r>
            <a:r>
              <a:rPr lang="it-IT" b="1" dirty="0" err="1" smtClean="0"/>
              <a:t>see</a:t>
            </a:r>
            <a:r>
              <a:rPr lang="it-IT" b="1" dirty="0" smtClean="0"/>
              <a:t>, </a:t>
            </a:r>
            <a:br>
              <a:rPr lang="it-IT" b="1" dirty="0" smtClean="0"/>
            </a:br>
            <a:r>
              <a:rPr lang="it-IT" b="1" dirty="0" err="1" smtClean="0"/>
              <a:t>children</a:t>
            </a:r>
            <a:r>
              <a:rPr lang="it-IT" b="1" dirty="0" smtClean="0"/>
              <a:t> do</a:t>
            </a:r>
            <a:endParaRPr lang="it-IT" b="1" dirty="0"/>
          </a:p>
        </p:txBody>
      </p:sp>
      <p:sp>
        <p:nvSpPr>
          <p:cNvPr id="3" name="Sottotitolo 2"/>
          <p:cNvSpPr>
            <a:spLocks noGrp="1"/>
          </p:cNvSpPr>
          <p:nvPr>
            <p:ph type="subTitle" idx="1"/>
          </p:nvPr>
        </p:nvSpPr>
        <p:spPr/>
        <p:txBody>
          <a:bodyPr>
            <a:normAutofit/>
          </a:bodyPr>
          <a:lstStyle/>
          <a:p>
            <a:r>
              <a:rPr lang="it-IT" sz="2800" dirty="0"/>
              <a:t>Genitore e Bambino sulla via di un mutuo modellamento relazionale</a:t>
            </a:r>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147" y="420097"/>
            <a:ext cx="6208776" cy="774192"/>
          </a:xfrm>
          <a:prstGeom prst="rect">
            <a:avLst/>
          </a:prstGeom>
        </p:spPr>
      </p:pic>
      <p:sp>
        <p:nvSpPr>
          <p:cNvPr id="5" name="CasellaDiTesto 4"/>
          <p:cNvSpPr txBox="1"/>
          <p:nvPr/>
        </p:nvSpPr>
        <p:spPr>
          <a:xfrm>
            <a:off x="1795165" y="5367177"/>
            <a:ext cx="8055282" cy="1015663"/>
          </a:xfrm>
          <a:prstGeom prst="rect">
            <a:avLst/>
          </a:prstGeom>
          <a:noFill/>
        </p:spPr>
        <p:txBody>
          <a:bodyPr wrap="square" rtlCol="0">
            <a:spAutoFit/>
          </a:bodyPr>
          <a:lstStyle/>
          <a:p>
            <a:pPr algn="ctr"/>
            <a:r>
              <a:rPr lang="it-IT" dirty="0" smtClean="0">
                <a:hlinkClick r:id="rId3"/>
              </a:rPr>
              <a:t>www.psicoterapia-chieti-pescara.it</a:t>
            </a:r>
            <a:r>
              <a:rPr lang="it-IT" dirty="0" smtClean="0"/>
              <a:t> </a:t>
            </a:r>
            <a:r>
              <a:rPr lang="it-IT" dirty="0" smtClean="0">
                <a:hlinkClick r:id="rId4"/>
              </a:rPr>
              <a:t>www.francescadisipio.it</a:t>
            </a:r>
            <a:r>
              <a:rPr lang="it-IT" dirty="0" smtClean="0"/>
              <a:t>             </a:t>
            </a:r>
          </a:p>
          <a:p>
            <a:pPr algn="ctr"/>
            <a:endParaRPr lang="it-IT" dirty="0"/>
          </a:p>
          <a:p>
            <a:pPr algn="ctr"/>
            <a:r>
              <a:rPr lang="it-IT" sz="2400" dirty="0" smtClean="0">
                <a:solidFill>
                  <a:schemeClr val="accent2"/>
                </a:solidFill>
              </a:rPr>
              <a:t>Relazioni PSI</a:t>
            </a:r>
            <a:endParaRPr lang="it-IT" sz="2400" dirty="0">
              <a:solidFill>
                <a:schemeClr val="accent2"/>
              </a:solidFill>
            </a:endParaRPr>
          </a:p>
        </p:txBody>
      </p:sp>
      <p:pic>
        <p:nvPicPr>
          <p:cNvPr id="6" name="Immagin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40592" y="5988913"/>
            <a:ext cx="408067" cy="393927"/>
          </a:xfrm>
          <a:prstGeom prst="rect">
            <a:avLst/>
          </a:prstGeom>
        </p:spPr>
      </p:pic>
    </p:spTree>
    <p:extLst>
      <p:ext uri="{BB962C8B-B14F-4D97-AF65-F5344CB8AC3E}">
        <p14:creationId xmlns:p14="http://schemas.microsoft.com/office/powerpoint/2010/main" val="5870448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92686" y="876822"/>
            <a:ext cx="5281828" cy="4271897"/>
          </a:xfrm>
        </p:spPr>
      </p:pic>
      <p:sp>
        <p:nvSpPr>
          <p:cNvPr id="5" name="CasellaDiTesto 4"/>
          <p:cNvSpPr txBox="1"/>
          <p:nvPr/>
        </p:nvSpPr>
        <p:spPr>
          <a:xfrm>
            <a:off x="677334" y="5754167"/>
            <a:ext cx="8596668" cy="1292662"/>
          </a:xfrm>
          <a:prstGeom prst="rect">
            <a:avLst/>
          </a:prstGeom>
          <a:noFill/>
        </p:spPr>
        <p:txBody>
          <a:bodyPr wrap="square" rtlCol="0">
            <a:spAutoFit/>
          </a:bodyPr>
          <a:lstStyle/>
          <a:p>
            <a:pPr algn="ctr"/>
            <a:r>
              <a:rPr lang="it-IT" dirty="0">
                <a:hlinkClick r:id="rId3"/>
              </a:rPr>
              <a:t>www.psicoterapia-chieti-pescara.it</a:t>
            </a:r>
            <a:r>
              <a:rPr lang="it-IT" dirty="0"/>
              <a:t> </a:t>
            </a:r>
            <a:r>
              <a:rPr lang="it-IT" dirty="0">
                <a:hlinkClick r:id="rId4"/>
              </a:rPr>
              <a:t>www.francescadisipio.it</a:t>
            </a:r>
            <a:r>
              <a:rPr lang="it-IT" dirty="0"/>
              <a:t>             </a:t>
            </a:r>
          </a:p>
          <a:p>
            <a:pPr algn="ctr"/>
            <a:endParaRPr lang="it-IT" dirty="0"/>
          </a:p>
          <a:p>
            <a:pPr algn="ctr"/>
            <a:r>
              <a:rPr lang="it-IT" sz="2400" dirty="0">
                <a:solidFill>
                  <a:schemeClr val="accent2"/>
                </a:solidFill>
              </a:rPr>
              <a:t>Relazioni PSI</a:t>
            </a:r>
          </a:p>
          <a:p>
            <a:endParaRPr lang="it-IT" dirty="0"/>
          </a:p>
        </p:txBody>
      </p:sp>
      <p:pic>
        <p:nvPicPr>
          <p:cNvPr id="6" name="Immagin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01348" y="6400498"/>
            <a:ext cx="408067" cy="393927"/>
          </a:xfrm>
          <a:prstGeom prst="rect">
            <a:avLst/>
          </a:prstGeom>
        </p:spPr>
      </p:pic>
    </p:spTree>
    <p:extLst>
      <p:ext uri="{BB962C8B-B14F-4D97-AF65-F5344CB8AC3E}">
        <p14:creationId xmlns:p14="http://schemas.microsoft.com/office/powerpoint/2010/main" val="8633072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76196" y="1002082"/>
            <a:ext cx="6609804" cy="4409684"/>
          </a:xfrm>
        </p:spPr>
      </p:pic>
      <p:sp>
        <p:nvSpPr>
          <p:cNvPr id="5" name="CasellaDiTesto 4"/>
          <p:cNvSpPr txBox="1"/>
          <p:nvPr/>
        </p:nvSpPr>
        <p:spPr>
          <a:xfrm>
            <a:off x="677334" y="5754167"/>
            <a:ext cx="8596668" cy="1292662"/>
          </a:xfrm>
          <a:prstGeom prst="rect">
            <a:avLst/>
          </a:prstGeom>
          <a:noFill/>
        </p:spPr>
        <p:txBody>
          <a:bodyPr wrap="square" rtlCol="0">
            <a:spAutoFit/>
          </a:bodyPr>
          <a:lstStyle/>
          <a:p>
            <a:pPr algn="ctr"/>
            <a:r>
              <a:rPr lang="it-IT" dirty="0">
                <a:hlinkClick r:id="rId3"/>
              </a:rPr>
              <a:t>www.psicoterapia-chieti-pescara.it</a:t>
            </a:r>
            <a:r>
              <a:rPr lang="it-IT" dirty="0"/>
              <a:t> </a:t>
            </a:r>
            <a:r>
              <a:rPr lang="it-IT" dirty="0">
                <a:hlinkClick r:id="rId4"/>
              </a:rPr>
              <a:t>www.francescadisipio.it</a:t>
            </a:r>
            <a:r>
              <a:rPr lang="it-IT" dirty="0"/>
              <a:t>             </a:t>
            </a:r>
          </a:p>
          <a:p>
            <a:pPr algn="ctr"/>
            <a:endParaRPr lang="it-IT" dirty="0"/>
          </a:p>
          <a:p>
            <a:pPr algn="ctr"/>
            <a:r>
              <a:rPr lang="it-IT" sz="2400" dirty="0">
                <a:solidFill>
                  <a:schemeClr val="accent2"/>
                </a:solidFill>
              </a:rPr>
              <a:t>Relazioni PSI</a:t>
            </a:r>
          </a:p>
          <a:p>
            <a:endParaRPr lang="it-IT" dirty="0"/>
          </a:p>
        </p:txBody>
      </p:sp>
      <p:pic>
        <p:nvPicPr>
          <p:cNvPr id="6" name="Immagin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01348" y="6400498"/>
            <a:ext cx="408067" cy="393927"/>
          </a:xfrm>
          <a:prstGeom prst="rect">
            <a:avLst/>
          </a:prstGeom>
        </p:spPr>
      </p:pic>
    </p:spTree>
    <p:extLst>
      <p:ext uri="{BB962C8B-B14F-4D97-AF65-F5344CB8AC3E}">
        <p14:creationId xmlns:p14="http://schemas.microsoft.com/office/powerpoint/2010/main" val="6554632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99287" y="565986"/>
            <a:ext cx="8774715" cy="4935777"/>
          </a:xfrm>
        </p:spPr>
      </p:pic>
      <p:sp>
        <p:nvSpPr>
          <p:cNvPr id="5" name="CasellaDiTesto 4"/>
          <p:cNvSpPr txBox="1"/>
          <p:nvPr/>
        </p:nvSpPr>
        <p:spPr>
          <a:xfrm>
            <a:off x="677334" y="5754167"/>
            <a:ext cx="8596668" cy="1292662"/>
          </a:xfrm>
          <a:prstGeom prst="rect">
            <a:avLst/>
          </a:prstGeom>
          <a:noFill/>
        </p:spPr>
        <p:txBody>
          <a:bodyPr wrap="square" rtlCol="0">
            <a:spAutoFit/>
          </a:bodyPr>
          <a:lstStyle/>
          <a:p>
            <a:pPr algn="ctr"/>
            <a:r>
              <a:rPr lang="it-IT" dirty="0">
                <a:hlinkClick r:id="rId3"/>
              </a:rPr>
              <a:t>www.psicoterapia-chieti-pescara.it</a:t>
            </a:r>
            <a:r>
              <a:rPr lang="it-IT" dirty="0"/>
              <a:t> </a:t>
            </a:r>
            <a:r>
              <a:rPr lang="it-IT" dirty="0">
                <a:hlinkClick r:id="rId4"/>
              </a:rPr>
              <a:t>www.francescadisipio.it</a:t>
            </a:r>
            <a:r>
              <a:rPr lang="it-IT" dirty="0"/>
              <a:t>             </a:t>
            </a:r>
          </a:p>
          <a:p>
            <a:pPr algn="ctr"/>
            <a:endParaRPr lang="it-IT" dirty="0"/>
          </a:p>
          <a:p>
            <a:pPr algn="ctr"/>
            <a:r>
              <a:rPr lang="it-IT" sz="2400" dirty="0">
                <a:solidFill>
                  <a:schemeClr val="accent2"/>
                </a:solidFill>
              </a:rPr>
              <a:t>Relazioni PSI</a:t>
            </a:r>
          </a:p>
          <a:p>
            <a:endParaRPr lang="it-IT" dirty="0"/>
          </a:p>
        </p:txBody>
      </p:sp>
      <p:pic>
        <p:nvPicPr>
          <p:cNvPr id="6" name="Immagin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01348" y="6400498"/>
            <a:ext cx="408067" cy="393927"/>
          </a:xfrm>
          <a:prstGeom prst="rect">
            <a:avLst/>
          </a:prstGeom>
        </p:spPr>
      </p:pic>
    </p:spTree>
    <p:extLst>
      <p:ext uri="{BB962C8B-B14F-4D97-AF65-F5344CB8AC3E}">
        <p14:creationId xmlns:p14="http://schemas.microsoft.com/office/powerpoint/2010/main" val="12626775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08157" y="1240077"/>
            <a:ext cx="8268222" cy="4134111"/>
          </a:xfrm>
        </p:spPr>
      </p:pic>
      <p:sp>
        <p:nvSpPr>
          <p:cNvPr id="5" name="CasellaDiTesto 4"/>
          <p:cNvSpPr txBox="1"/>
          <p:nvPr/>
        </p:nvSpPr>
        <p:spPr>
          <a:xfrm>
            <a:off x="677334" y="5754167"/>
            <a:ext cx="8596668" cy="1292662"/>
          </a:xfrm>
          <a:prstGeom prst="rect">
            <a:avLst/>
          </a:prstGeom>
          <a:noFill/>
        </p:spPr>
        <p:txBody>
          <a:bodyPr wrap="square" rtlCol="0">
            <a:spAutoFit/>
          </a:bodyPr>
          <a:lstStyle/>
          <a:p>
            <a:pPr algn="ctr"/>
            <a:r>
              <a:rPr lang="it-IT" dirty="0">
                <a:hlinkClick r:id="rId3"/>
              </a:rPr>
              <a:t>www.psicoterapia-chieti-pescara.it</a:t>
            </a:r>
            <a:r>
              <a:rPr lang="it-IT" dirty="0"/>
              <a:t> </a:t>
            </a:r>
            <a:r>
              <a:rPr lang="it-IT" dirty="0">
                <a:hlinkClick r:id="rId4"/>
              </a:rPr>
              <a:t>www.francescadisipio.it</a:t>
            </a:r>
            <a:r>
              <a:rPr lang="it-IT" dirty="0"/>
              <a:t>             </a:t>
            </a:r>
          </a:p>
          <a:p>
            <a:pPr algn="ctr"/>
            <a:endParaRPr lang="it-IT" dirty="0"/>
          </a:p>
          <a:p>
            <a:pPr algn="ctr"/>
            <a:r>
              <a:rPr lang="it-IT" sz="2400" dirty="0">
                <a:solidFill>
                  <a:schemeClr val="accent2"/>
                </a:solidFill>
              </a:rPr>
              <a:t>Relazioni PSI</a:t>
            </a:r>
          </a:p>
          <a:p>
            <a:endParaRPr lang="it-IT" dirty="0"/>
          </a:p>
        </p:txBody>
      </p:sp>
      <p:pic>
        <p:nvPicPr>
          <p:cNvPr id="6" name="Immagin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01348" y="6400498"/>
            <a:ext cx="408067" cy="393927"/>
          </a:xfrm>
          <a:prstGeom prst="rect">
            <a:avLst/>
          </a:prstGeom>
        </p:spPr>
      </p:pic>
    </p:spTree>
    <p:extLst>
      <p:ext uri="{BB962C8B-B14F-4D97-AF65-F5344CB8AC3E}">
        <p14:creationId xmlns:p14="http://schemas.microsoft.com/office/powerpoint/2010/main" val="5344491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55866" y="1377863"/>
            <a:ext cx="5689888" cy="3657785"/>
          </a:xfrm>
        </p:spPr>
      </p:pic>
      <p:sp>
        <p:nvSpPr>
          <p:cNvPr id="5" name="CasellaDiTesto 4"/>
          <p:cNvSpPr txBox="1"/>
          <p:nvPr/>
        </p:nvSpPr>
        <p:spPr>
          <a:xfrm>
            <a:off x="677334" y="5754167"/>
            <a:ext cx="8596668" cy="1292662"/>
          </a:xfrm>
          <a:prstGeom prst="rect">
            <a:avLst/>
          </a:prstGeom>
          <a:noFill/>
        </p:spPr>
        <p:txBody>
          <a:bodyPr wrap="square" rtlCol="0">
            <a:spAutoFit/>
          </a:bodyPr>
          <a:lstStyle/>
          <a:p>
            <a:pPr algn="ctr"/>
            <a:r>
              <a:rPr lang="it-IT" dirty="0">
                <a:hlinkClick r:id="rId3"/>
              </a:rPr>
              <a:t>www.psicoterapia-chieti-pescara.it</a:t>
            </a:r>
            <a:r>
              <a:rPr lang="it-IT" dirty="0"/>
              <a:t> </a:t>
            </a:r>
            <a:r>
              <a:rPr lang="it-IT" dirty="0">
                <a:hlinkClick r:id="rId4"/>
              </a:rPr>
              <a:t>www.francescadisipio.it</a:t>
            </a:r>
            <a:r>
              <a:rPr lang="it-IT" dirty="0"/>
              <a:t>             </a:t>
            </a:r>
          </a:p>
          <a:p>
            <a:pPr algn="ctr"/>
            <a:endParaRPr lang="it-IT" dirty="0"/>
          </a:p>
          <a:p>
            <a:pPr algn="ctr"/>
            <a:r>
              <a:rPr lang="it-IT" sz="2400" dirty="0">
                <a:solidFill>
                  <a:schemeClr val="accent2"/>
                </a:solidFill>
              </a:rPr>
              <a:t>Relazioni PSI</a:t>
            </a:r>
          </a:p>
          <a:p>
            <a:endParaRPr lang="it-IT" dirty="0"/>
          </a:p>
        </p:txBody>
      </p:sp>
      <p:pic>
        <p:nvPicPr>
          <p:cNvPr id="6" name="Immagin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01348" y="6400498"/>
            <a:ext cx="408067" cy="393927"/>
          </a:xfrm>
          <a:prstGeom prst="rect">
            <a:avLst/>
          </a:prstGeom>
        </p:spPr>
      </p:pic>
    </p:spTree>
    <p:extLst>
      <p:ext uri="{BB962C8B-B14F-4D97-AF65-F5344CB8AC3E}">
        <p14:creationId xmlns:p14="http://schemas.microsoft.com/office/powerpoint/2010/main" val="260466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677334" y="1208611"/>
            <a:ext cx="8596668" cy="3588857"/>
          </a:xfrm>
        </p:spPr>
        <p:txBody>
          <a:bodyPr>
            <a:normAutofit fontScale="92500" lnSpcReduction="20000"/>
          </a:bodyPr>
          <a:lstStyle/>
          <a:p>
            <a:r>
              <a:rPr lang="it-IT" sz="5400" dirty="0" smtClean="0">
                <a:solidFill>
                  <a:schemeClr val="accent2"/>
                </a:solidFill>
              </a:rPr>
              <a:t> </a:t>
            </a:r>
            <a:r>
              <a:rPr lang="it-IT" sz="7200" dirty="0" smtClean="0">
                <a:solidFill>
                  <a:schemeClr val="accent2"/>
                </a:solidFill>
              </a:rPr>
              <a:t>Una </a:t>
            </a:r>
            <a:r>
              <a:rPr lang="it-IT" sz="7200" dirty="0" err="1">
                <a:solidFill>
                  <a:schemeClr val="accent2"/>
                </a:solidFill>
              </a:rPr>
              <a:t>relazionalià</a:t>
            </a:r>
            <a:r>
              <a:rPr lang="it-IT" sz="7200" dirty="0">
                <a:solidFill>
                  <a:schemeClr val="accent2"/>
                </a:solidFill>
              </a:rPr>
              <a:t>  </a:t>
            </a:r>
            <a:r>
              <a:rPr lang="it-IT" sz="7200" dirty="0" smtClean="0">
                <a:solidFill>
                  <a:schemeClr val="accent2"/>
                </a:solidFill>
              </a:rPr>
              <a:t>      in </a:t>
            </a:r>
            <a:r>
              <a:rPr lang="it-IT" sz="7200" dirty="0">
                <a:solidFill>
                  <a:schemeClr val="accent2"/>
                </a:solidFill>
              </a:rPr>
              <a:t>cui davvero  </a:t>
            </a:r>
            <a:r>
              <a:rPr lang="it-IT" sz="7200" dirty="0" smtClean="0">
                <a:solidFill>
                  <a:schemeClr val="accent2"/>
                </a:solidFill>
              </a:rPr>
              <a:t>           il </a:t>
            </a:r>
            <a:r>
              <a:rPr lang="it-IT" sz="7200" b="1" dirty="0">
                <a:solidFill>
                  <a:schemeClr val="accent2"/>
                </a:solidFill>
              </a:rPr>
              <a:t>come </a:t>
            </a:r>
            <a:r>
              <a:rPr lang="it-IT" sz="7200" dirty="0">
                <a:solidFill>
                  <a:schemeClr val="accent2"/>
                </a:solidFill>
              </a:rPr>
              <a:t>è più importante del cosa. </a:t>
            </a:r>
          </a:p>
          <a:p>
            <a:endParaRPr lang="it-IT" sz="5400" dirty="0">
              <a:solidFill>
                <a:schemeClr val="accent2"/>
              </a:solidFill>
            </a:endParaRPr>
          </a:p>
        </p:txBody>
      </p:sp>
      <p:sp>
        <p:nvSpPr>
          <p:cNvPr id="5" name="CasellaDiTesto 4"/>
          <p:cNvSpPr txBox="1"/>
          <p:nvPr/>
        </p:nvSpPr>
        <p:spPr>
          <a:xfrm>
            <a:off x="677334" y="5754167"/>
            <a:ext cx="8596668" cy="1292662"/>
          </a:xfrm>
          <a:prstGeom prst="rect">
            <a:avLst/>
          </a:prstGeom>
          <a:noFill/>
        </p:spPr>
        <p:txBody>
          <a:bodyPr wrap="square" rtlCol="0">
            <a:spAutoFit/>
          </a:bodyPr>
          <a:lstStyle/>
          <a:p>
            <a:pPr algn="ctr"/>
            <a:r>
              <a:rPr lang="it-IT" dirty="0">
                <a:hlinkClick r:id="rId2"/>
              </a:rPr>
              <a:t>www.psicoterapia-chieti-pescara.it</a:t>
            </a:r>
            <a:r>
              <a:rPr lang="it-IT" dirty="0"/>
              <a:t> </a:t>
            </a:r>
            <a:r>
              <a:rPr lang="it-IT" dirty="0">
                <a:hlinkClick r:id="rId3"/>
              </a:rPr>
              <a:t>www.francescadisipio.it</a:t>
            </a:r>
            <a:r>
              <a:rPr lang="it-IT" dirty="0"/>
              <a:t>             </a:t>
            </a:r>
          </a:p>
          <a:p>
            <a:pPr algn="ctr"/>
            <a:endParaRPr lang="it-IT" dirty="0"/>
          </a:p>
          <a:p>
            <a:pPr algn="ctr"/>
            <a:r>
              <a:rPr lang="it-IT" sz="2400" dirty="0">
                <a:solidFill>
                  <a:schemeClr val="accent2"/>
                </a:solidFill>
              </a:rPr>
              <a:t>Relazioni PSI</a:t>
            </a:r>
          </a:p>
          <a:p>
            <a:endParaRPr lang="it-IT" dirty="0"/>
          </a:p>
        </p:txBody>
      </p:sp>
      <p:pic>
        <p:nvPicPr>
          <p:cNvPr id="6" name="Immagin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01348" y="6400498"/>
            <a:ext cx="408067" cy="393927"/>
          </a:xfrm>
          <a:prstGeom prst="rect">
            <a:avLst/>
          </a:prstGeom>
        </p:spPr>
      </p:pic>
    </p:spTree>
    <p:extLst>
      <p:ext uri="{BB962C8B-B14F-4D97-AF65-F5344CB8AC3E}">
        <p14:creationId xmlns:p14="http://schemas.microsoft.com/office/powerpoint/2010/main" val="12595315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it-IT" sz="8000" dirty="0" smtClean="0"/>
              <a:t>La prosodia</a:t>
            </a:r>
            <a:endParaRPr lang="it-IT" sz="8000" dirty="0"/>
          </a:p>
        </p:txBody>
      </p:sp>
      <p:sp>
        <p:nvSpPr>
          <p:cNvPr id="3" name="Segnaposto contenuto 2"/>
          <p:cNvSpPr>
            <a:spLocks noGrp="1"/>
          </p:cNvSpPr>
          <p:nvPr>
            <p:ph idx="1"/>
          </p:nvPr>
        </p:nvSpPr>
        <p:spPr>
          <a:xfrm>
            <a:off x="677334" y="2160589"/>
            <a:ext cx="8491718" cy="3363389"/>
          </a:xfrm>
        </p:spPr>
        <p:txBody>
          <a:bodyPr>
            <a:normAutofit/>
          </a:bodyPr>
          <a:lstStyle/>
          <a:p>
            <a:pPr marL="0" indent="0" algn="ctr">
              <a:buNone/>
            </a:pPr>
            <a:endParaRPr lang="it-IT" sz="6600" b="1" dirty="0" smtClean="0"/>
          </a:p>
          <a:p>
            <a:pPr marL="0" indent="0" algn="ctr">
              <a:buNone/>
            </a:pPr>
            <a:r>
              <a:rPr lang="it-IT" sz="6600" b="1" dirty="0" smtClean="0"/>
              <a:t>“Adesso basta”</a:t>
            </a:r>
            <a:endParaRPr lang="it-IT" sz="6600" dirty="0"/>
          </a:p>
        </p:txBody>
      </p:sp>
      <p:sp>
        <p:nvSpPr>
          <p:cNvPr id="5" name="CasellaDiTesto 4"/>
          <p:cNvSpPr txBox="1"/>
          <p:nvPr/>
        </p:nvSpPr>
        <p:spPr>
          <a:xfrm>
            <a:off x="677334" y="5754167"/>
            <a:ext cx="8596668" cy="1292662"/>
          </a:xfrm>
          <a:prstGeom prst="rect">
            <a:avLst/>
          </a:prstGeom>
          <a:noFill/>
        </p:spPr>
        <p:txBody>
          <a:bodyPr wrap="square" rtlCol="0">
            <a:spAutoFit/>
          </a:bodyPr>
          <a:lstStyle/>
          <a:p>
            <a:pPr algn="ctr"/>
            <a:r>
              <a:rPr lang="it-IT" dirty="0">
                <a:hlinkClick r:id="rId2"/>
              </a:rPr>
              <a:t>www.psicoterapia-chieti-pescara.it</a:t>
            </a:r>
            <a:r>
              <a:rPr lang="it-IT" dirty="0"/>
              <a:t> </a:t>
            </a:r>
            <a:r>
              <a:rPr lang="it-IT" dirty="0">
                <a:hlinkClick r:id="rId3"/>
              </a:rPr>
              <a:t>www.francescadisipio.it</a:t>
            </a:r>
            <a:r>
              <a:rPr lang="it-IT" dirty="0"/>
              <a:t>             </a:t>
            </a:r>
          </a:p>
          <a:p>
            <a:pPr algn="ctr"/>
            <a:endParaRPr lang="it-IT" dirty="0"/>
          </a:p>
          <a:p>
            <a:pPr algn="ctr"/>
            <a:r>
              <a:rPr lang="it-IT" sz="2400" dirty="0">
                <a:solidFill>
                  <a:schemeClr val="accent2"/>
                </a:solidFill>
              </a:rPr>
              <a:t>Relazioni PSI</a:t>
            </a:r>
          </a:p>
          <a:p>
            <a:endParaRPr lang="it-IT" dirty="0"/>
          </a:p>
        </p:txBody>
      </p:sp>
      <p:pic>
        <p:nvPicPr>
          <p:cNvPr id="6" name="Immagin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01348" y="6400498"/>
            <a:ext cx="408067" cy="393927"/>
          </a:xfrm>
          <a:prstGeom prst="rect">
            <a:avLst/>
          </a:prstGeom>
        </p:spPr>
      </p:pic>
    </p:spTree>
    <p:extLst>
      <p:ext uri="{BB962C8B-B14F-4D97-AF65-F5344CB8AC3E}">
        <p14:creationId xmlns:p14="http://schemas.microsoft.com/office/powerpoint/2010/main" val="16909300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La psicologia ci insegna che</a:t>
            </a:r>
            <a:endParaRPr lang="it-IT" dirty="0"/>
          </a:p>
        </p:txBody>
      </p:sp>
      <p:sp>
        <p:nvSpPr>
          <p:cNvPr id="3" name="Segnaposto contenuto 2"/>
          <p:cNvSpPr>
            <a:spLocks noGrp="1"/>
          </p:cNvSpPr>
          <p:nvPr>
            <p:ph idx="1"/>
          </p:nvPr>
        </p:nvSpPr>
        <p:spPr>
          <a:xfrm>
            <a:off x="677334" y="1753645"/>
            <a:ext cx="8491718" cy="3770334"/>
          </a:xfrm>
        </p:spPr>
        <p:txBody>
          <a:bodyPr>
            <a:noAutofit/>
          </a:bodyPr>
          <a:lstStyle/>
          <a:p>
            <a:r>
              <a:rPr lang="it-IT" sz="3200" b="1" dirty="0" smtClean="0"/>
              <a:t> </a:t>
            </a:r>
            <a:r>
              <a:rPr lang="it-IT" sz="3200" b="1" dirty="0" smtClean="0">
                <a:solidFill>
                  <a:schemeClr val="accent2"/>
                </a:solidFill>
              </a:rPr>
              <a:t>le relazioni</a:t>
            </a:r>
            <a:r>
              <a:rPr lang="it-IT" sz="3200" dirty="0" smtClean="0">
                <a:solidFill>
                  <a:schemeClr val="accent2"/>
                </a:solidFill>
              </a:rPr>
              <a:t> </a:t>
            </a:r>
            <a:r>
              <a:rPr lang="it-IT" sz="3200" dirty="0">
                <a:solidFill>
                  <a:schemeClr val="accent2"/>
                </a:solidFill>
              </a:rPr>
              <a:t>significative e, come direbbe  </a:t>
            </a:r>
            <a:r>
              <a:rPr lang="it-IT" sz="3200" dirty="0" err="1">
                <a:solidFill>
                  <a:schemeClr val="accent2"/>
                </a:solidFill>
              </a:rPr>
              <a:t>Winnicott</a:t>
            </a:r>
            <a:r>
              <a:rPr lang="it-IT" sz="3200" dirty="0">
                <a:solidFill>
                  <a:schemeClr val="accent2"/>
                </a:solidFill>
              </a:rPr>
              <a:t>, “</a:t>
            </a:r>
            <a:r>
              <a:rPr lang="it-IT" sz="3200" b="1" dirty="0">
                <a:solidFill>
                  <a:schemeClr val="accent2"/>
                </a:solidFill>
              </a:rPr>
              <a:t>sufficientemente buone</a:t>
            </a:r>
            <a:r>
              <a:rPr lang="it-IT" sz="3200" dirty="0">
                <a:solidFill>
                  <a:schemeClr val="accent2"/>
                </a:solidFill>
              </a:rPr>
              <a:t>” </a:t>
            </a:r>
            <a:r>
              <a:rPr lang="it-IT" sz="3200" b="1" dirty="0">
                <a:solidFill>
                  <a:schemeClr val="accent2"/>
                </a:solidFill>
              </a:rPr>
              <a:t>predicono</a:t>
            </a:r>
            <a:r>
              <a:rPr lang="it-IT" sz="3200" dirty="0">
                <a:solidFill>
                  <a:schemeClr val="accent2"/>
                </a:solidFill>
              </a:rPr>
              <a:t> “successi</a:t>
            </a:r>
            <a:r>
              <a:rPr lang="it-IT" sz="3200" dirty="0" smtClean="0">
                <a:solidFill>
                  <a:schemeClr val="accent2"/>
                </a:solidFill>
              </a:rPr>
              <a:t>”</a:t>
            </a:r>
            <a:r>
              <a:rPr lang="mr-IN" sz="3200" dirty="0" smtClean="0">
                <a:solidFill>
                  <a:schemeClr val="accent2"/>
                </a:solidFill>
              </a:rPr>
              <a:t>…</a:t>
            </a:r>
            <a:endParaRPr lang="it-IT" sz="3200" dirty="0" smtClean="0">
              <a:solidFill>
                <a:schemeClr val="accent2"/>
              </a:solidFill>
            </a:endParaRPr>
          </a:p>
          <a:p>
            <a:endParaRPr lang="it-IT" sz="3200" dirty="0">
              <a:solidFill>
                <a:schemeClr val="accent2"/>
              </a:solidFill>
            </a:endParaRPr>
          </a:p>
          <a:p>
            <a:r>
              <a:rPr lang="it-IT" sz="3200" dirty="0">
                <a:solidFill>
                  <a:schemeClr val="accent2"/>
                </a:solidFill>
              </a:rPr>
              <a:t>il </a:t>
            </a:r>
            <a:r>
              <a:rPr lang="it-IT" sz="3200" b="1" dirty="0" err="1">
                <a:solidFill>
                  <a:schemeClr val="accent2"/>
                </a:solidFill>
              </a:rPr>
              <a:t>debacle</a:t>
            </a:r>
            <a:r>
              <a:rPr lang="it-IT" sz="3200" dirty="0">
                <a:solidFill>
                  <a:schemeClr val="accent2"/>
                </a:solidFill>
              </a:rPr>
              <a:t>, l’</a:t>
            </a:r>
            <a:r>
              <a:rPr lang="it-IT" sz="3200" b="1" dirty="0" err="1">
                <a:solidFill>
                  <a:schemeClr val="accent2"/>
                </a:solidFill>
              </a:rPr>
              <a:t>empasse</a:t>
            </a:r>
            <a:r>
              <a:rPr lang="it-IT" sz="3200" dirty="0">
                <a:solidFill>
                  <a:schemeClr val="accent2"/>
                </a:solidFill>
              </a:rPr>
              <a:t>, la resistenza, l’errore generano forme di apprendimento più efficaci e </a:t>
            </a:r>
            <a:r>
              <a:rPr lang="it-IT" sz="3200" b="1" dirty="0">
                <a:solidFill>
                  <a:schemeClr val="accent2"/>
                </a:solidFill>
              </a:rPr>
              <a:t>relazioni più </a:t>
            </a:r>
            <a:r>
              <a:rPr lang="it-IT" sz="3200" b="1" dirty="0" smtClean="0">
                <a:solidFill>
                  <a:schemeClr val="accent2"/>
                </a:solidFill>
              </a:rPr>
              <a:t>sicure</a:t>
            </a:r>
            <a:r>
              <a:rPr lang="it-IT" sz="3200" dirty="0" smtClean="0">
                <a:solidFill>
                  <a:schemeClr val="accent2"/>
                </a:solidFill>
              </a:rPr>
              <a:t>.</a:t>
            </a:r>
            <a:endParaRPr lang="it-IT" sz="3200" dirty="0">
              <a:solidFill>
                <a:schemeClr val="accent2"/>
              </a:solidFill>
            </a:endParaRPr>
          </a:p>
        </p:txBody>
      </p:sp>
      <p:sp>
        <p:nvSpPr>
          <p:cNvPr id="5" name="CasellaDiTesto 4"/>
          <p:cNvSpPr txBox="1"/>
          <p:nvPr/>
        </p:nvSpPr>
        <p:spPr>
          <a:xfrm>
            <a:off x="677334" y="5754167"/>
            <a:ext cx="8596668" cy="1292662"/>
          </a:xfrm>
          <a:prstGeom prst="rect">
            <a:avLst/>
          </a:prstGeom>
          <a:noFill/>
        </p:spPr>
        <p:txBody>
          <a:bodyPr wrap="square" rtlCol="0">
            <a:spAutoFit/>
          </a:bodyPr>
          <a:lstStyle/>
          <a:p>
            <a:pPr algn="ctr"/>
            <a:r>
              <a:rPr lang="it-IT" dirty="0">
                <a:hlinkClick r:id="rId2"/>
              </a:rPr>
              <a:t>www.psicoterapia-chieti-pescara.it</a:t>
            </a:r>
            <a:r>
              <a:rPr lang="it-IT" dirty="0"/>
              <a:t> </a:t>
            </a:r>
            <a:r>
              <a:rPr lang="it-IT" dirty="0">
                <a:hlinkClick r:id="rId3"/>
              </a:rPr>
              <a:t>www.francescadisipio.it</a:t>
            </a:r>
            <a:r>
              <a:rPr lang="it-IT" dirty="0"/>
              <a:t>             </a:t>
            </a:r>
          </a:p>
          <a:p>
            <a:pPr algn="ctr"/>
            <a:endParaRPr lang="it-IT" dirty="0"/>
          </a:p>
          <a:p>
            <a:pPr algn="ctr"/>
            <a:r>
              <a:rPr lang="it-IT" sz="2400" dirty="0">
                <a:solidFill>
                  <a:schemeClr val="accent2"/>
                </a:solidFill>
              </a:rPr>
              <a:t>Relazioni PSI</a:t>
            </a:r>
          </a:p>
          <a:p>
            <a:endParaRPr lang="it-IT" dirty="0"/>
          </a:p>
        </p:txBody>
      </p:sp>
      <p:pic>
        <p:nvPicPr>
          <p:cNvPr id="6" name="Immagin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01348" y="6400498"/>
            <a:ext cx="408067" cy="393927"/>
          </a:xfrm>
          <a:prstGeom prst="rect">
            <a:avLst/>
          </a:prstGeom>
        </p:spPr>
      </p:pic>
    </p:spTree>
    <p:extLst>
      <p:ext uri="{BB962C8B-B14F-4D97-AF65-F5344CB8AC3E}">
        <p14:creationId xmlns:p14="http://schemas.microsoft.com/office/powerpoint/2010/main" val="5609339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t>L’analisi transazionale</a:t>
            </a:r>
            <a:endParaRPr lang="it-IT" dirty="0"/>
          </a:p>
        </p:txBody>
      </p:sp>
      <p:sp>
        <p:nvSpPr>
          <p:cNvPr id="5" name="CasellaDiTesto 4"/>
          <p:cNvSpPr txBox="1"/>
          <p:nvPr/>
        </p:nvSpPr>
        <p:spPr>
          <a:xfrm>
            <a:off x="677334" y="5754167"/>
            <a:ext cx="8596668" cy="1292662"/>
          </a:xfrm>
          <a:prstGeom prst="rect">
            <a:avLst/>
          </a:prstGeom>
          <a:noFill/>
        </p:spPr>
        <p:txBody>
          <a:bodyPr wrap="square" rtlCol="0">
            <a:spAutoFit/>
          </a:bodyPr>
          <a:lstStyle/>
          <a:p>
            <a:pPr algn="ctr"/>
            <a:r>
              <a:rPr lang="it-IT" dirty="0">
                <a:hlinkClick r:id="rId2"/>
              </a:rPr>
              <a:t>www.psicoterapia-chieti-pescara.it</a:t>
            </a:r>
            <a:r>
              <a:rPr lang="it-IT" dirty="0"/>
              <a:t> </a:t>
            </a:r>
            <a:r>
              <a:rPr lang="it-IT" dirty="0">
                <a:hlinkClick r:id="rId3"/>
              </a:rPr>
              <a:t>www.francescadisipio.it</a:t>
            </a:r>
            <a:r>
              <a:rPr lang="it-IT" dirty="0"/>
              <a:t>             </a:t>
            </a:r>
          </a:p>
          <a:p>
            <a:pPr algn="ctr"/>
            <a:endParaRPr lang="it-IT" dirty="0"/>
          </a:p>
          <a:p>
            <a:pPr algn="ctr"/>
            <a:r>
              <a:rPr lang="it-IT" sz="2400" dirty="0">
                <a:solidFill>
                  <a:schemeClr val="accent2"/>
                </a:solidFill>
              </a:rPr>
              <a:t>Relazioni PSI</a:t>
            </a:r>
          </a:p>
          <a:p>
            <a:endParaRPr lang="it-IT" dirty="0"/>
          </a:p>
        </p:txBody>
      </p:sp>
      <p:pic>
        <p:nvPicPr>
          <p:cNvPr id="6" name="Immagin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01348" y="6400498"/>
            <a:ext cx="408067" cy="393927"/>
          </a:xfrm>
          <a:prstGeom prst="rect">
            <a:avLst/>
          </a:prstGeom>
        </p:spPr>
      </p:pic>
      <p:pic>
        <p:nvPicPr>
          <p:cNvPr id="7" name="Immagin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74002" y="1467384"/>
            <a:ext cx="2133600" cy="3390900"/>
          </a:xfrm>
          <a:prstGeom prst="rect">
            <a:avLst/>
          </a:prstGeom>
        </p:spPr>
      </p:pic>
      <p:pic>
        <p:nvPicPr>
          <p:cNvPr id="8" name="Immagin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415" y="1467384"/>
            <a:ext cx="2540000" cy="3568700"/>
          </a:xfrm>
          <a:prstGeom prst="rect">
            <a:avLst/>
          </a:prstGeom>
        </p:spPr>
      </p:pic>
      <p:pic>
        <p:nvPicPr>
          <p:cNvPr id="9" name="Immagin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680394" y="2118526"/>
            <a:ext cx="3463451" cy="2040115"/>
          </a:xfrm>
          <a:prstGeom prst="rect">
            <a:avLst/>
          </a:prstGeom>
        </p:spPr>
      </p:pic>
      <p:pic>
        <p:nvPicPr>
          <p:cNvPr id="10" name="Immagin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018759" y="1378571"/>
            <a:ext cx="3213548" cy="4031542"/>
          </a:xfrm>
          <a:prstGeom prst="rect">
            <a:avLst/>
          </a:prstGeom>
        </p:spPr>
      </p:pic>
      <p:sp>
        <p:nvSpPr>
          <p:cNvPr id="15" name="Freccia angolare bidirezionale 14"/>
          <p:cNvSpPr/>
          <p:nvPr/>
        </p:nvSpPr>
        <p:spPr>
          <a:xfrm>
            <a:off x="2780778" y="4264840"/>
            <a:ext cx="2746035" cy="593444"/>
          </a:xfrm>
          <a:prstGeom prst="leftUpArrow">
            <a:avLst>
              <a:gd name="adj1" fmla="val 50000"/>
              <a:gd name="adj2" fmla="val 25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Freccia angolare bidirezionale 15"/>
          <p:cNvSpPr/>
          <p:nvPr/>
        </p:nvSpPr>
        <p:spPr>
          <a:xfrm>
            <a:off x="9432098" y="4892345"/>
            <a:ext cx="1540702" cy="517768"/>
          </a:xfrm>
          <a:prstGeom prst="leftUpArrow">
            <a:avLst>
              <a:gd name="adj1" fmla="val 50000"/>
              <a:gd name="adj2" fmla="val 25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8097958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it-IT" sz="4400" dirty="0" smtClean="0"/>
              <a:t>Stati dell’Io</a:t>
            </a:r>
            <a:endParaRPr lang="it-IT" sz="4400" dirty="0"/>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58991" y="1469472"/>
            <a:ext cx="4233353" cy="3363912"/>
          </a:xfrm>
        </p:spPr>
      </p:pic>
      <p:sp>
        <p:nvSpPr>
          <p:cNvPr id="5" name="CasellaDiTesto 4"/>
          <p:cNvSpPr txBox="1"/>
          <p:nvPr/>
        </p:nvSpPr>
        <p:spPr>
          <a:xfrm>
            <a:off x="677334" y="5754167"/>
            <a:ext cx="8596668" cy="1292662"/>
          </a:xfrm>
          <a:prstGeom prst="rect">
            <a:avLst/>
          </a:prstGeom>
          <a:noFill/>
        </p:spPr>
        <p:txBody>
          <a:bodyPr wrap="square" rtlCol="0">
            <a:spAutoFit/>
          </a:bodyPr>
          <a:lstStyle/>
          <a:p>
            <a:pPr algn="ctr"/>
            <a:r>
              <a:rPr lang="it-IT" dirty="0">
                <a:hlinkClick r:id="rId3"/>
              </a:rPr>
              <a:t>www.psicoterapia-chieti-pescara.it</a:t>
            </a:r>
            <a:r>
              <a:rPr lang="it-IT" dirty="0"/>
              <a:t> </a:t>
            </a:r>
            <a:r>
              <a:rPr lang="it-IT" dirty="0">
                <a:hlinkClick r:id="rId4"/>
              </a:rPr>
              <a:t>www.francescadisipio.it</a:t>
            </a:r>
            <a:r>
              <a:rPr lang="it-IT" dirty="0"/>
              <a:t>             </a:t>
            </a:r>
          </a:p>
          <a:p>
            <a:pPr algn="ctr"/>
            <a:endParaRPr lang="it-IT" dirty="0"/>
          </a:p>
          <a:p>
            <a:pPr algn="ctr"/>
            <a:r>
              <a:rPr lang="it-IT" sz="2400" dirty="0">
                <a:solidFill>
                  <a:schemeClr val="accent2"/>
                </a:solidFill>
              </a:rPr>
              <a:t>Relazioni PSI</a:t>
            </a:r>
          </a:p>
          <a:p>
            <a:endParaRPr lang="it-IT" dirty="0"/>
          </a:p>
        </p:txBody>
      </p:sp>
      <p:pic>
        <p:nvPicPr>
          <p:cNvPr id="6" name="Immagin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01348" y="6400498"/>
            <a:ext cx="408067" cy="393927"/>
          </a:xfrm>
          <a:prstGeom prst="rect">
            <a:avLst/>
          </a:prstGeom>
        </p:spPr>
      </p:pic>
    </p:spTree>
    <p:extLst>
      <p:ext uri="{BB962C8B-B14F-4D97-AF65-F5344CB8AC3E}">
        <p14:creationId xmlns:p14="http://schemas.microsoft.com/office/powerpoint/2010/main" val="2798025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677334" y="5754167"/>
            <a:ext cx="8596668" cy="1292662"/>
          </a:xfrm>
          <a:prstGeom prst="rect">
            <a:avLst/>
          </a:prstGeom>
          <a:noFill/>
        </p:spPr>
        <p:txBody>
          <a:bodyPr wrap="square" rtlCol="0">
            <a:spAutoFit/>
          </a:bodyPr>
          <a:lstStyle/>
          <a:p>
            <a:pPr algn="ctr"/>
            <a:r>
              <a:rPr lang="it-IT" dirty="0">
                <a:hlinkClick r:id="rId2"/>
              </a:rPr>
              <a:t>www.psicoterapia-chieti-pescara.it</a:t>
            </a:r>
            <a:r>
              <a:rPr lang="it-IT" dirty="0"/>
              <a:t> </a:t>
            </a:r>
            <a:r>
              <a:rPr lang="it-IT" dirty="0">
                <a:hlinkClick r:id="rId3"/>
              </a:rPr>
              <a:t>www.francescadisipio.it</a:t>
            </a:r>
            <a:r>
              <a:rPr lang="it-IT" dirty="0"/>
              <a:t>             </a:t>
            </a:r>
          </a:p>
          <a:p>
            <a:pPr algn="ctr"/>
            <a:endParaRPr lang="it-IT" dirty="0"/>
          </a:p>
          <a:p>
            <a:pPr algn="ctr"/>
            <a:r>
              <a:rPr lang="it-IT" sz="2400" dirty="0">
                <a:solidFill>
                  <a:schemeClr val="accent2"/>
                </a:solidFill>
              </a:rPr>
              <a:t>Relazioni PSI</a:t>
            </a:r>
          </a:p>
          <a:p>
            <a:endParaRPr lang="it-IT" dirty="0"/>
          </a:p>
        </p:txBody>
      </p:sp>
      <p:pic>
        <p:nvPicPr>
          <p:cNvPr id="6" name="Immagin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01348" y="6400498"/>
            <a:ext cx="408067" cy="393927"/>
          </a:xfrm>
          <a:prstGeom prst="rect">
            <a:avLst/>
          </a:prstGeom>
        </p:spPr>
      </p:pic>
      <p:pic>
        <p:nvPicPr>
          <p:cNvPr id="9" name="Segnaposto contenuto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3344" y="444859"/>
            <a:ext cx="8932375" cy="4198859"/>
          </a:xfrm>
          <a:prstGeom prst="rect">
            <a:avLst/>
          </a:prstGeom>
        </p:spPr>
      </p:pic>
    </p:spTree>
    <p:extLst>
      <p:ext uri="{BB962C8B-B14F-4D97-AF65-F5344CB8AC3E}">
        <p14:creationId xmlns:p14="http://schemas.microsoft.com/office/powerpoint/2010/main" val="8117373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it-IT" sz="4400" dirty="0" smtClean="0"/>
              <a:t>Stati dell’Io Genitore</a:t>
            </a:r>
            <a:endParaRPr lang="it-IT" sz="4400" dirty="0"/>
          </a:p>
        </p:txBody>
      </p:sp>
      <p:sp>
        <p:nvSpPr>
          <p:cNvPr id="5" name="CasellaDiTesto 4"/>
          <p:cNvSpPr txBox="1"/>
          <p:nvPr/>
        </p:nvSpPr>
        <p:spPr>
          <a:xfrm>
            <a:off x="677334" y="5754167"/>
            <a:ext cx="8596668" cy="1292662"/>
          </a:xfrm>
          <a:prstGeom prst="rect">
            <a:avLst/>
          </a:prstGeom>
          <a:noFill/>
        </p:spPr>
        <p:txBody>
          <a:bodyPr wrap="square" rtlCol="0">
            <a:spAutoFit/>
          </a:bodyPr>
          <a:lstStyle/>
          <a:p>
            <a:pPr algn="ctr"/>
            <a:r>
              <a:rPr lang="it-IT" dirty="0">
                <a:hlinkClick r:id="rId2"/>
              </a:rPr>
              <a:t>www.psicoterapia-chieti-pescara.it</a:t>
            </a:r>
            <a:r>
              <a:rPr lang="it-IT" dirty="0"/>
              <a:t> </a:t>
            </a:r>
            <a:r>
              <a:rPr lang="it-IT" dirty="0">
                <a:hlinkClick r:id="rId3"/>
              </a:rPr>
              <a:t>www.francescadisipio.it</a:t>
            </a:r>
            <a:r>
              <a:rPr lang="it-IT" dirty="0"/>
              <a:t>             </a:t>
            </a:r>
          </a:p>
          <a:p>
            <a:pPr algn="ctr"/>
            <a:endParaRPr lang="it-IT" dirty="0"/>
          </a:p>
          <a:p>
            <a:pPr algn="ctr"/>
            <a:r>
              <a:rPr lang="it-IT" sz="2400" dirty="0">
                <a:solidFill>
                  <a:schemeClr val="accent2"/>
                </a:solidFill>
              </a:rPr>
              <a:t>Relazioni PSI</a:t>
            </a:r>
          </a:p>
          <a:p>
            <a:endParaRPr lang="it-IT" dirty="0"/>
          </a:p>
        </p:txBody>
      </p:sp>
      <p:pic>
        <p:nvPicPr>
          <p:cNvPr id="6" name="Immagin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01348" y="6400498"/>
            <a:ext cx="408067" cy="393927"/>
          </a:xfrm>
          <a:prstGeom prst="rect">
            <a:avLst/>
          </a:prstGeom>
        </p:spPr>
      </p:pic>
      <p:sp>
        <p:nvSpPr>
          <p:cNvPr id="3" name="Segnaposto contenuto 2"/>
          <p:cNvSpPr>
            <a:spLocks noGrp="1"/>
          </p:cNvSpPr>
          <p:nvPr>
            <p:ph idx="1"/>
          </p:nvPr>
        </p:nvSpPr>
        <p:spPr>
          <a:xfrm>
            <a:off x="677334" y="1735287"/>
            <a:ext cx="8596668" cy="3880773"/>
          </a:xfrm>
        </p:spPr>
        <p:txBody>
          <a:bodyPr>
            <a:noAutofit/>
          </a:bodyPr>
          <a:lstStyle/>
          <a:p>
            <a:pPr marL="0" indent="0" algn="ctr">
              <a:buNone/>
            </a:pPr>
            <a:r>
              <a:rPr lang="it-IT" sz="4400" dirty="0" smtClean="0">
                <a:solidFill>
                  <a:schemeClr val="accent2"/>
                </a:solidFill>
              </a:rPr>
              <a:t>Un </a:t>
            </a:r>
            <a:r>
              <a:rPr lang="it-IT" sz="4400" dirty="0">
                <a:solidFill>
                  <a:schemeClr val="accent2"/>
                </a:solidFill>
              </a:rPr>
              <a:t>precipitato di </a:t>
            </a:r>
            <a:r>
              <a:rPr lang="it-IT" sz="4400" b="1" dirty="0">
                <a:solidFill>
                  <a:schemeClr val="accent2"/>
                </a:solidFill>
              </a:rPr>
              <a:t>pensieri</a:t>
            </a:r>
            <a:r>
              <a:rPr lang="it-IT" sz="4400" dirty="0">
                <a:solidFill>
                  <a:schemeClr val="accent2"/>
                </a:solidFill>
              </a:rPr>
              <a:t>, </a:t>
            </a:r>
            <a:r>
              <a:rPr lang="it-IT" sz="4400" b="1" dirty="0">
                <a:solidFill>
                  <a:schemeClr val="accent2"/>
                </a:solidFill>
              </a:rPr>
              <a:t>comportamenti</a:t>
            </a:r>
            <a:r>
              <a:rPr lang="it-IT" sz="4400" dirty="0">
                <a:solidFill>
                  <a:schemeClr val="accent2"/>
                </a:solidFill>
              </a:rPr>
              <a:t> ed </a:t>
            </a:r>
            <a:r>
              <a:rPr lang="it-IT" sz="4400" b="1" dirty="0">
                <a:solidFill>
                  <a:schemeClr val="accent2"/>
                </a:solidFill>
              </a:rPr>
              <a:t>emozioni</a:t>
            </a:r>
            <a:r>
              <a:rPr lang="it-IT" sz="4400" dirty="0">
                <a:solidFill>
                  <a:schemeClr val="accent2"/>
                </a:solidFill>
              </a:rPr>
              <a:t> riferibili a quanto </a:t>
            </a:r>
            <a:endParaRPr lang="it-IT" sz="4400" dirty="0" smtClean="0">
              <a:solidFill>
                <a:schemeClr val="accent2"/>
              </a:solidFill>
            </a:endParaRPr>
          </a:p>
          <a:p>
            <a:pPr marL="0" indent="0" algn="ctr">
              <a:buNone/>
            </a:pPr>
            <a:r>
              <a:rPr lang="it-IT" sz="4400" dirty="0" smtClean="0">
                <a:solidFill>
                  <a:schemeClr val="accent2"/>
                </a:solidFill>
              </a:rPr>
              <a:t>avete </a:t>
            </a:r>
            <a:r>
              <a:rPr lang="it-IT" sz="4400" dirty="0">
                <a:solidFill>
                  <a:schemeClr val="accent2"/>
                </a:solidFill>
              </a:rPr>
              <a:t>esperito nella vostra vita dai vostri genitori </a:t>
            </a:r>
          </a:p>
        </p:txBody>
      </p:sp>
    </p:spTree>
    <p:extLst>
      <p:ext uri="{BB962C8B-B14F-4D97-AF65-F5344CB8AC3E}">
        <p14:creationId xmlns:p14="http://schemas.microsoft.com/office/powerpoint/2010/main" val="12761903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it-IT" sz="4400" dirty="0" smtClean="0"/>
              <a:t>Stati dell’Io Adulto</a:t>
            </a:r>
            <a:endParaRPr lang="it-IT" sz="4400" dirty="0"/>
          </a:p>
        </p:txBody>
      </p:sp>
      <p:sp>
        <p:nvSpPr>
          <p:cNvPr id="5" name="CasellaDiTesto 4"/>
          <p:cNvSpPr txBox="1"/>
          <p:nvPr/>
        </p:nvSpPr>
        <p:spPr>
          <a:xfrm>
            <a:off x="677334" y="5754167"/>
            <a:ext cx="8596668" cy="1292662"/>
          </a:xfrm>
          <a:prstGeom prst="rect">
            <a:avLst/>
          </a:prstGeom>
          <a:noFill/>
        </p:spPr>
        <p:txBody>
          <a:bodyPr wrap="square" rtlCol="0">
            <a:spAutoFit/>
          </a:bodyPr>
          <a:lstStyle/>
          <a:p>
            <a:pPr algn="ctr"/>
            <a:r>
              <a:rPr lang="it-IT" dirty="0">
                <a:hlinkClick r:id="rId2"/>
              </a:rPr>
              <a:t>www.psicoterapia-chieti-pescara.it</a:t>
            </a:r>
            <a:r>
              <a:rPr lang="it-IT" dirty="0"/>
              <a:t> </a:t>
            </a:r>
            <a:r>
              <a:rPr lang="it-IT" dirty="0">
                <a:hlinkClick r:id="rId3"/>
              </a:rPr>
              <a:t>www.francescadisipio.it</a:t>
            </a:r>
            <a:r>
              <a:rPr lang="it-IT" dirty="0"/>
              <a:t>             </a:t>
            </a:r>
          </a:p>
          <a:p>
            <a:pPr algn="ctr"/>
            <a:endParaRPr lang="it-IT" dirty="0"/>
          </a:p>
          <a:p>
            <a:pPr algn="ctr"/>
            <a:r>
              <a:rPr lang="it-IT" sz="2400" dirty="0">
                <a:solidFill>
                  <a:schemeClr val="accent2"/>
                </a:solidFill>
              </a:rPr>
              <a:t>Relazioni PSI</a:t>
            </a:r>
          </a:p>
          <a:p>
            <a:endParaRPr lang="it-IT" dirty="0"/>
          </a:p>
        </p:txBody>
      </p:sp>
      <p:pic>
        <p:nvPicPr>
          <p:cNvPr id="6" name="Immagin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01348" y="6400498"/>
            <a:ext cx="408067" cy="393927"/>
          </a:xfrm>
          <a:prstGeom prst="rect">
            <a:avLst/>
          </a:prstGeom>
        </p:spPr>
      </p:pic>
      <p:sp>
        <p:nvSpPr>
          <p:cNvPr id="3" name="Segnaposto contenuto 2"/>
          <p:cNvSpPr>
            <a:spLocks noGrp="1"/>
          </p:cNvSpPr>
          <p:nvPr>
            <p:ph idx="1"/>
          </p:nvPr>
        </p:nvSpPr>
        <p:spPr>
          <a:xfrm>
            <a:off x="677334" y="1735287"/>
            <a:ext cx="8596668" cy="3880773"/>
          </a:xfrm>
        </p:spPr>
        <p:txBody>
          <a:bodyPr>
            <a:noAutofit/>
          </a:bodyPr>
          <a:lstStyle/>
          <a:p>
            <a:pPr marL="0" indent="0" algn="ctr">
              <a:buNone/>
            </a:pPr>
            <a:r>
              <a:rPr lang="it-IT" sz="4400" dirty="0" smtClean="0">
                <a:solidFill>
                  <a:schemeClr val="accent2"/>
                </a:solidFill>
              </a:rPr>
              <a:t>È il </a:t>
            </a:r>
            <a:r>
              <a:rPr lang="it-IT" sz="4400" dirty="0">
                <a:solidFill>
                  <a:schemeClr val="accent2"/>
                </a:solidFill>
              </a:rPr>
              <a:t>nostro “</a:t>
            </a:r>
            <a:r>
              <a:rPr lang="it-IT" sz="4400" b="1" dirty="0">
                <a:solidFill>
                  <a:schemeClr val="accent2"/>
                </a:solidFill>
              </a:rPr>
              <a:t>processore interiore</a:t>
            </a:r>
            <a:r>
              <a:rPr lang="it-IT" sz="4400" dirty="0">
                <a:solidFill>
                  <a:schemeClr val="accent2"/>
                </a:solidFill>
              </a:rPr>
              <a:t>” che seleziona informazioni e sulla base di esse prende decisioni</a:t>
            </a:r>
          </a:p>
        </p:txBody>
      </p:sp>
    </p:spTree>
    <p:extLst>
      <p:ext uri="{BB962C8B-B14F-4D97-AF65-F5344CB8AC3E}">
        <p14:creationId xmlns:p14="http://schemas.microsoft.com/office/powerpoint/2010/main" val="20326735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it-IT" sz="4400" dirty="0" smtClean="0"/>
              <a:t>Stati dell’Io Bambino</a:t>
            </a:r>
            <a:endParaRPr lang="it-IT" sz="4400" dirty="0"/>
          </a:p>
        </p:txBody>
      </p:sp>
      <p:sp>
        <p:nvSpPr>
          <p:cNvPr id="5" name="CasellaDiTesto 4"/>
          <p:cNvSpPr txBox="1"/>
          <p:nvPr/>
        </p:nvSpPr>
        <p:spPr>
          <a:xfrm>
            <a:off x="677334" y="5754167"/>
            <a:ext cx="8596668" cy="1292662"/>
          </a:xfrm>
          <a:prstGeom prst="rect">
            <a:avLst/>
          </a:prstGeom>
          <a:noFill/>
        </p:spPr>
        <p:txBody>
          <a:bodyPr wrap="square" rtlCol="0">
            <a:spAutoFit/>
          </a:bodyPr>
          <a:lstStyle/>
          <a:p>
            <a:pPr algn="ctr"/>
            <a:r>
              <a:rPr lang="it-IT" dirty="0">
                <a:hlinkClick r:id="rId2"/>
              </a:rPr>
              <a:t>www.psicoterapia-chieti-pescara.it</a:t>
            </a:r>
            <a:r>
              <a:rPr lang="it-IT" dirty="0"/>
              <a:t> </a:t>
            </a:r>
            <a:r>
              <a:rPr lang="it-IT" dirty="0">
                <a:hlinkClick r:id="rId3"/>
              </a:rPr>
              <a:t>www.francescadisipio.it</a:t>
            </a:r>
            <a:r>
              <a:rPr lang="it-IT" dirty="0"/>
              <a:t>             </a:t>
            </a:r>
          </a:p>
          <a:p>
            <a:pPr algn="ctr"/>
            <a:endParaRPr lang="it-IT" dirty="0"/>
          </a:p>
          <a:p>
            <a:pPr algn="ctr"/>
            <a:r>
              <a:rPr lang="it-IT" sz="2400" dirty="0">
                <a:solidFill>
                  <a:schemeClr val="accent2"/>
                </a:solidFill>
              </a:rPr>
              <a:t>Relazioni PSI</a:t>
            </a:r>
          </a:p>
          <a:p>
            <a:endParaRPr lang="it-IT" dirty="0"/>
          </a:p>
        </p:txBody>
      </p:sp>
      <p:pic>
        <p:nvPicPr>
          <p:cNvPr id="6" name="Immagin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01348" y="6400498"/>
            <a:ext cx="408067" cy="393927"/>
          </a:xfrm>
          <a:prstGeom prst="rect">
            <a:avLst/>
          </a:prstGeom>
        </p:spPr>
      </p:pic>
      <p:sp>
        <p:nvSpPr>
          <p:cNvPr id="3" name="Segnaposto contenuto 2"/>
          <p:cNvSpPr>
            <a:spLocks noGrp="1"/>
          </p:cNvSpPr>
          <p:nvPr>
            <p:ph idx="1"/>
          </p:nvPr>
        </p:nvSpPr>
        <p:spPr>
          <a:xfrm>
            <a:off x="677334" y="1735287"/>
            <a:ext cx="8596668" cy="3880773"/>
          </a:xfrm>
        </p:spPr>
        <p:txBody>
          <a:bodyPr>
            <a:noAutofit/>
          </a:bodyPr>
          <a:lstStyle/>
          <a:p>
            <a:pPr marL="0" indent="0" algn="ctr">
              <a:buNone/>
            </a:pPr>
            <a:r>
              <a:rPr lang="it-IT" sz="5400" b="1" dirty="0" smtClean="0">
                <a:solidFill>
                  <a:schemeClr val="accent2"/>
                </a:solidFill>
              </a:rPr>
              <a:t>Egli </a:t>
            </a:r>
            <a:r>
              <a:rPr lang="it-IT" sz="5400" b="1" dirty="0">
                <a:solidFill>
                  <a:schemeClr val="accent2"/>
                </a:solidFill>
              </a:rPr>
              <a:t>è </a:t>
            </a:r>
            <a:endParaRPr lang="it-IT" sz="5400" b="1" dirty="0" smtClean="0">
              <a:solidFill>
                <a:schemeClr val="accent2"/>
              </a:solidFill>
            </a:endParaRPr>
          </a:p>
          <a:p>
            <a:pPr marL="0" indent="0" algn="ctr">
              <a:buNone/>
            </a:pPr>
            <a:r>
              <a:rPr lang="it-IT" sz="5400" b="1" dirty="0" smtClean="0">
                <a:solidFill>
                  <a:schemeClr val="accent2"/>
                </a:solidFill>
              </a:rPr>
              <a:t>“l’Adamo </a:t>
            </a:r>
            <a:r>
              <a:rPr lang="it-IT" sz="5400" b="1" dirty="0">
                <a:solidFill>
                  <a:schemeClr val="accent2"/>
                </a:solidFill>
              </a:rPr>
              <a:t>che </a:t>
            </a:r>
            <a:endParaRPr lang="it-IT" sz="5400" b="1" dirty="0" smtClean="0">
              <a:solidFill>
                <a:schemeClr val="accent2"/>
              </a:solidFill>
            </a:endParaRPr>
          </a:p>
          <a:p>
            <a:pPr marL="0" indent="0" algn="ctr">
              <a:buNone/>
            </a:pPr>
            <a:r>
              <a:rPr lang="it-IT" sz="5400" b="1" dirty="0" smtClean="0">
                <a:solidFill>
                  <a:schemeClr val="accent2"/>
                </a:solidFill>
              </a:rPr>
              <a:t>mette </a:t>
            </a:r>
            <a:r>
              <a:rPr lang="it-IT" sz="5400" b="1" dirty="0">
                <a:solidFill>
                  <a:schemeClr val="accent2"/>
                </a:solidFill>
              </a:rPr>
              <a:t>nome a tutto ciò che vede e sente</a:t>
            </a:r>
            <a:r>
              <a:rPr lang="it-IT" sz="5400" dirty="0" smtClean="0">
                <a:solidFill>
                  <a:schemeClr val="accent2"/>
                </a:solidFill>
              </a:rPr>
              <a:t>”</a:t>
            </a:r>
            <a:endParaRPr lang="it-IT" sz="5400" dirty="0">
              <a:solidFill>
                <a:schemeClr val="accent2"/>
              </a:solidFill>
            </a:endParaRPr>
          </a:p>
        </p:txBody>
      </p:sp>
    </p:spTree>
    <p:extLst>
      <p:ext uri="{BB962C8B-B14F-4D97-AF65-F5344CB8AC3E}">
        <p14:creationId xmlns:p14="http://schemas.microsoft.com/office/powerpoint/2010/main" val="1041121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412440" y="2061883"/>
            <a:ext cx="8596668" cy="1320800"/>
          </a:xfrm>
        </p:spPr>
        <p:txBody>
          <a:bodyPr>
            <a:normAutofit/>
          </a:bodyPr>
          <a:lstStyle/>
          <a:p>
            <a:r>
              <a:rPr lang="it-IT" sz="6000" dirty="0" smtClean="0"/>
              <a:t>Una piccola storiella</a:t>
            </a:r>
            <a:r>
              <a:rPr lang="mr-IN" sz="6000" dirty="0" smtClean="0"/>
              <a:t>…</a:t>
            </a:r>
            <a:endParaRPr lang="it-IT" sz="6000" dirty="0"/>
          </a:p>
        </p:txBody>
      </p:sp>
      <p:sp>
        <p:nvSpPr>
          <p:cNvPr id="5" name="CasellaDiTesto 4"/>
          <p:cNvSpPr txBox="1"/>
          <p:nvPr/>
        </p:nvSpPr>
        <p:spPr>
          <a:xfrm>
            <a:off x="677334" y="5754167"/>
            <a:ext cx="8596668" cy="1292662"/>
          </a:xfrm>
          <a:prstGeom prst="rect">
            <a:avLst/>
          </a:prstGeom>
          <a:noFill/>
        </p:spPr>
        <p:txBody>
          <a:bodyPr wrap="square" rtlCol="0">
            <a:spAutoFit/>
          </a:bodyPr>
          <a:lstStyle/>
          <a:p>
            <a:pPr algn="ctr"/>
            <a:r>
              <a:rPr lang="it-IT" dirty="0">
                <a:hlinkClick r:id="rId2"/>
              </a:rPr>
              <a:t>www.psicoterapia-chieti-pescara.it</a:t>
            </a:r>
            <a:r>
              <a:rPr lang="it-IT" dirty="0"/>
              <a:t> </a:t>
            </a:r>
            <a:r>
              <a:rPr lang="it-IT" dirty="0">
                <a:hlinkClick r:id="rId3"/>
              </a:rPr>
              <a:t>www.francescadisipio.it</a:t>
            </a:r>
            <a:r>
              <a:rPr lang="it-IT" dirty="0"/>
              <a:t>             </a:t>
            </a:r>
          </a:p>
          <a:p>
            <a:pPr algn="ctr"/>
            <a:endParaRPr lang="it-IT" dirty="0"/>
          </a:p>
          <a:p>
            <a:pPr algn="ctr"/>
            <a:r>
              <a:rPr lang="it-IT" sz="2400" dirty="0">
                <a:solidFill>
                  <a:schemeClr val="accent2"/>
                </a:solidFill>
              </a:rPr>
              <a:t>Relazioni PSI</a:t>
            </a:r>
          </a:p>
          <a:p>
            <a:endParaRPr lang="it-IT" dirty="0"/>
          </a:p>
        </p:txBody>
      </p:sp>
      <p:pic>
        <p:nvPicPr>
          <p:cNvPr id="6" name="Immagin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01348" y="6400498"/>
            <a:ext cx="408067" cy="393927"/>
          </a:xfrm>
          <a:prstGeom prst="rect">
            <a:avLst/>
          </a:prstGeom>
        </p:spPr>
      </p:pic>
    </p:spTree>
    <p:extLst>
      <p:ext uri="{BB962C8B-B14F-4D97-AF65-F5344CB8AC3E}">
        <p14:creationId xmlns:p14="http://schemas.microsoft.com/office/powerpoint/2010/main" val="134243874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400" dirty="0" smtClean="0"/>
              <a:t>Per Berne lo </a:t>
            </a:r>
            <a:r>
              <a:rPr lang="it-IT" sz="2400" dirty="0"/>
              <a:t>Stato dell’Io è “</a:t>
            </a:r>
            <a:r>
              <a:rPr lang="it-IT" sz="2400" b="1" dirty="0"/>
              <a:t>uno schema uniforme di sensazione di esperienza direttamente collegato a un corrispondente schema uniforme di comportamento</a:t>
            </a:r>
            <a:r>
              <a:rPr lang="it-IT" sz="2400" dirty="0" smtClean="0"/>
              <a:t>.”</a:t>
            </a:r>
            <a:endParaRPr lang="it-IT" sz="2400" dirty="0"/>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99527" y="2160588"/>
            <a:ext cx="4248208" cy="3363912"/>
          </a:xfrm>
        </p:spPr>
      </p:pic>
      <p:sp>
        <p:nvSpPr>
          <p:cNvPr id="5" name="CasellaDiTesto 4"/>
          <p:cNvSpPr txBox="1"/>
          <p:nvPr/>
        </p:nvSpPr>
        <p:spPr>
          <a:xfrm>
            <a:off x="677334" y="5754167"/>
            <a:ext cx="8596668" cy="1292662"/>
          </a:xfrm>
          <a:prstGeom prst="rect">
            <a:avLst/>
          </a:prstGeom>
          <a:noFill/>
        </p:spPr>
        <p:txBody>
          <a:bodyPr wrap="square" rtlCol="0">
            <a:spAutoFit/>
          </a:bodyPr>
          <a:lstStyle/>
          <a:p>
            <a:pPr algn="ctr"/>
            <a:r>
              <a:rPr lang="it-IT" dirty="0">
                <a:hlinkClick r:id="rId3"/>
              </a:rPr>
              <a:t>www.psicoterapia-chieti-pescara.it</a:t>
            </a:r>
            <a:r>
              <a:rPr lang="it-IT" dirty="0"/>
              <a:t> </a:t>
            </a:r>
            <a:r>
              <a:rPr lang="it-IT" dirty="0">
                <a:hlinkClick r:id="rId4"/>
              </a:rPr>
              <a:t>www.francescadisipio.it</a:t>
            </a:r>
            <a:r>
              <a:rPr lang="it-IT" dirty="0"/>
              <a:t>             </a:t>
            </a:r>
          </a:p>
          <a:p>
            <a:pPr algn="ctr"/>
            <a:endParaRPr lang="it-IT" dirty="0"/>
          </a:p>
          <a:p>
            <a:pPr algn="ctr"/>
            <a:r>
              <a:rPr lang="it-IT" sz="2400" dirty="0">
                <a:solidFill>
                  <a:schemeClr val="accent2"/>
                </a:solidFill>
              </a:rPr>
              <a:t>Relazioni PSI</a:t>
            </a:r>
          </a:p>
          <a:p>
            <a:endParaRPr lang="it-IT" dirty="0"/>
          </a:p>
        </p:txBody>
      </p:sp>
      <p:pic>
        <p:nvPicPr>
          <p:cNvPr id="6" name="Immagin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01348" y="6400498"/>
            <a:ext cx="408067" cy="393927"/>
          </a:xfrm>
          <a:prstGeom prst="rect">
            <a:avLst/>
          </a:prstGeom>
        </p:spPr>
      </p:pic>
    </p:spTree>
    <p:extLst>
      <p:ext uri="{BB962C8B-B14F-4D97-AF65-F5344CB8AC3E}">
        <p14:creationId xmlns:p14="http://schemas.microsoft.com/office/powerpoint/2010/main" val="13313053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t>Matrice di copione</a:t>
            </a:r>
            <a:endParaRPr lang="it-IT" dirty="0"/>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3989" y="1454125"/>
            <a:ext cx="5383357" cy="4047638"/>
          </a:xfrm>
        </p:spPr>
      </p:pic>
      <p:sp>
        <p:nvSpPr>
          <p:cNvPr id="5" name="CasellaDiTesto 4"/>
          <p:cNvSpPr txBox="1"/>
          <p:nvPr/>
        </p:nvSpPr>
        <p:spPr>
          <a:xfrm>
            <a:off x="677334" y="5754167"/>
            <a:ext cx="8596668" cy="1292662"/>
          </a:xfrm>
          <a:prstGeom prst="rect">
            <a:avLst/>
          </a:prstGeom>
          <a:noFill/>
        </p:spPr>
        <p:txBody>
          <a:bodyPr wrap="square" rtlCol="0">
            <a:spAutoFit/>
          </a:bodyPr>
          <a:lstStyle/>
          <a:p>
            <a:pPr algn="ctr"/>
            <a:r>
              <a:rPr lang="it-IT" dirty="0">
                <a:hlinkClick r:id="rId3"/>
              </a:rPr>
              <a:t>www.psicoterapia-chieti-pescara.it</a:t>
            </a:r>
            <a:r>
              <a:rPr lang="it-IT" dirty="0"/>
              <a:t> </a:t>
            </a:r>
            <a:r>
              <a:rPr lang="it-IT" dirty="0">
                <a:hlinkClick r:id="rId4"/>
              </a:rPr>
              <a:t>www.francescadisipio.it</a:t>
            </a:r>
            <a:r>
              <a:rPr lang="it-IT" dirty="0"/>
              <a:t>             </a:t>
            </a:r>
          </a:p>
          <a:p>
            <a:pPr algn="ctr"/>
            <a:endParaRPr lang="it-IT" dirty="0"/>
          </a:p>
          <a:p>
            <a:pPr algn="ctr"/>
            <a:r>
              <a:rPr lang="it-IT" sz="2400" dirty="0">
                <a:solidFill>
                  <a:schemeClr val="accent2"/>
                </a:solidFill>
              </a:rPr>
              <a:t>Relazioni PSI</a:t>
            </a:r>
          </a:p>
          <a:p>
            <a:endParaRPr lang="it-IT" dirty="0"/>
          </a:p>
        </p:txBody>
      </p:sp>
      <p:pic>
        <p:nvPicPr>
          <p:cNvPr id="6" name="Immagin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01348" y="6400498"/>
            <a:ext cx="408067" cy="393927"/>
          </a:xfrm>
          <a:prstGeom prst="rect">
            <a:avLst/>
          </a:prstGeom>
        </p:spPr>
      </p:pic>
    </p:spTree>
    <p:extLst>
      <p:ext uri="{BB962C8B-B14F-4D97-AF65-F5344CB8AC3E}">
        <p14:creationId xmlns:p14="http://schemas.microsoft.com/office/powerpoint/2010/main" val="209126058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it-IT" sz="4400" dirty="0" err="1" smtClean="0"/>
              <a:t>Controingiunzioni</a:t>
            </a:r>
            <a:endParaRPr lang="it-IT" sz="4400" dirty="0"/>
          </a:p>
        </p:txBody>
      </p:sp>
      <p:sp>
        <p:nvSpPr>
          <p:cNvPr id="3" name="Segnaposto contenuto 2"/>
          <p:cNvSpPr>
            <a:spLocks noGrp="1"/>
          </p:cNvSpPr>
          <p:nvPr>
            <p:ph idx="1"/>
          </p:nvPr>
        </p:nvSpPr>
        <p:spPr>
          <a:xfrm>
            <a:off x="677334" y="1533060"/>
            <a:ext cx="8491718" cy="3363389"/>
          </a:xfrm>
        </p:spPr>
        <p:txBody>
          <a:bodyPr>
            <a:noAutofit/>
          </a:bodyPr>
          <a:lstStyle/>
          <a:p>
            <a:pPr marL="0" indent="0">
              <a:buNone/>
            </a:pPr>
            <a:r>
              <a:rPr lang="it-IT" sz="2400" dirty="0">
                <a:solidFill>
                  <a:schemeClr val="accent2"/>
                </a:solidFill>
              </a:rPr>
              <a:t>Le </a:t>
            </a:r>
            <a:r>
              <a:rPr lang="it-IT" sz="2400" dirty="0" err="1">
                <a:solidFill>
                  <a:schemeClr val="accent2"/>
                </a:solidFill>
              </a:rPr>
              <a:t>controingiunzioni</a:t>
            </a:r>
            <a:r>
              <a:rPr lang="it-IT" sz="2400" dirty="0">
                <a:solidFill>
                  <a:schemeClr val="accent2"/>
                </a:solidFill>
              </a:rPr>
              <a:t> sono un particolare tipo di </a:t>
            </a:r>
            <a:r>
              <a:rPr lang="it-IT" sz="2400" b="1" dirty="0">
                <a:solidFill>
                  <a:schemeClr val="accent2"/>
                </a:solidFill>
              </a:rPr>
              <a:t>comando rivolto dal Genitore al </a:t>
            </a:r>
            <a:r>
              <a:rPr lang="it-IT" sz="2400" b="1" dirty="0" smtClean="0">
                <a:solidFill>
                  <a:schemeClr val="accent2"/>
                </a:solidFill>
              </a:rPr>
              <a:t>Bambino:</a:t>
            </a:r>
            <a:r>
              <a:rPr lang="it-IT" sz="2400" dirty="0" smtClean="0">
                <a:solidFill>
                  <a:schemeClr val="accent2"/>
                </a:solidFill>
              </a:rPr>
              <a:t> </a:t>
            </a:r>
            <a:endParaRPr lang="it-IT" sz="2400" dirty="0">
              <a:solidFill>
                <a:schemeClr val="accent2"/>
              </a:solidFill>
            </a:endParaRPr>
          </a:p>
          <a:p>
            <a:pPr marL="0" indent="0">
              <a:buNone/>
            </a:pPr>
            <a:endParaRPr lang="it-IT" sz="2400" dirty="0" smtClean="0">
              <a:solidFill>
                <a:schemeClr val="accent2"/>
              </a:solidFill>
            </a:endParaRPr>
          </a:p>
          <a:p>
            <a:pPr marL="0" indent="0">
              <a:buNone/>
            </a:pPr>
            <a:r>
              <a:rPr lang="it-IT" sz="2400" b="1" dirty="0" smtClean="0">
                <a:solidFill>
                  <a:schemeClr val="accent2"/>
                </a:solidFill>
              </a:rPr>
              <a:t>                                              Sii perfetto!</a:t>
            </a:r>
          </a:p>
          <a:p>
            <a:pPr marL="0" indent="0">
              <a:buNone/>
            </a:pPr>
            <a:r>
              <a:rPr lang="it-IT" sz="2400" b="1" dirty="0">
                <a:solidFill>
                  <a:schemeClr val="accent2"/>
                </a:solidFill>
              </a:rPr>
              <a:t> </a:t>
            </a:r>
            <a:r>
              <a:rPr lang="it-IT" sz="2400" b="1" dirty="0" smtClean="0">
                <a:solidFill>
                  <a:schemeClr val="accent2"/>
                </a:solidFill>
              </a:rPr>
              <a:t>                sii </a:t>
            </a:r>
            <a:r>
              <a:rPr lang="it-IT" sz="2400" b="1" dirty="0">
                <a:solidFill>
                  <a:schemeClr val="accent2"/>
                </a:solidFill>
              </a:rPr>
              <a:t>forte</a:t>
            </a:r>
            <a:r>
              <a:rPr lang="it-IT" sz="2400" b="1" dirty="0" smtClean="0">
                <a:solidFill>
                  <a:schemeClr val="accent2"/>
                </a:solidFill>
              </a:rPr>
              <a:t>!</a:t>
            </a:r>
          </a:p>
          <a:p>
            <a:pPr marL="0" indent="0">
              <a:buNone/>
            </a:pPr>
            <a:r>
              <a:rPr lang="it-IT" sz="2400" b="1" dirty="0">
                <a:solidFill>
                  <a:schemeClr val="accent2"/>
                </a:solidFill>
              </a:rPr>
              <a:t> </a:t>
            </a:r>
            <a:r>
              <a:rPr lang="it-IT" sz="2400" b="1" dirty="0" smtClean="0">
                <a:solidFill>
                  <a:schemeClr val="accent2"/>
                </a:solidFill>
              </a:rPr>
              <a:t>       </a:t>
            </a:r>
            <a:r>
              <a:rPr lang="it-IT" sz="2400" b="1" dirty="0">
                <a:solidFill>
                  <a:schemeClr val="accent2"/>
                </a:solidFill>
              </a:rPr>
              <a:t>sforzati! </a:t>
            </a:r>
            <a:r>
              <a:rPr lang="it-IT" sz="2400" b="1" dirty="0" smtClean="0">
                <a:solidFill>
                  <a:schemeClr val="accent2"/>
                </a:solidFill>
              </a:rPr>
              <a:t>                           compiaci!</a:t>
            </a:r>
          </a:p>
          <a:p>
            <a:pPr marL="0" indent="0">
              <a:buNone/>
            </a:pPr>
            <a:endParaRPr lang="it-IT" sz="2400" b="1" dirty="0">
              <a:solidFill>
                <a:schemeClr val="accent2"/>
              </a:solidFill>
            </a:endParaRPr>
          </a:p>
          <a:p>
            <a:pPr marL="0" indent="0">
              <a:buNone/>
            </a:pPr>
            <a:r>
              <a:rPr lang="it-IT" sz="2400" b="1" dirty="0" smtClean="0">
                <a:solidFill>
                  <a:schemeClr val="accent2"/>
                </a:solidFill>
              </a:rPr>
              <a:t>                                  </a:t>
            </a:r>
            <a:r>
              <a:rPr lang="it-IT" sz="2400" b="1" dirty="0">
                <a:solidFill>
                  <a:schemeClr val="accent2"/>
                </a:solidFill>
              </a:rPr>
              <a:t>sbrigati!</a:t>
            </a:r>
            <a:r>
              <a:rPr lang="it-IT" sz="2400" dirty="0">
                <a:solidFill>
                  <a:schemeClr val="accent2"/>
                </a:solidFill>
              </a:rPr>
              <a:t> </a:t>
            </a:r>
          </a:p>
        </p:txBody>
      </p:sp>
      <p:sp>
        <p:nvSpPr>
          <p:cNvPr id="5" name="CasellaDiTesto 4"/>
          <p:cNvSpPr txBox="1"/>
          <p:nvPr/>
        </p:nvSpPr>
        <p:spPr>
          <a:xfrm>
            <a:off x="677334" y="5754167"/>
            <a:ext cx="8596668" cy="1292662"/>
          </a:xfrm>
          <a:prstGeom prst="rect">
            <a:avLst/>
          </a:prstGeom>
          <a:noFill/>
        </p:spPr>
        <p:txBody>
          <a:bodyPr wrap="square" rtlCol="0">
            <a:spAutoFit/>
          </a:bodyPr>
          <a:lstStyle/>
          <a:p>
            <a:pPr algn="ctr"/>
            <a:r>
              <a:rPr lang="it-IT" dirty="0">
                <a:hlinkClick r:id="rId2"/>
              </a:rPr>
              <a:t>www.psicoterapia-chieti-pescara.it</a:t>
            </a:r>
            <a:r>
              <a:rPr lang="it-IT" dirty="0"/>
              <a:t> </a:t>
            </a:r>
            <a:r>
              <a:rPr lang="it-IT" dirty="0">
                <a:hlinkClick r:id="rId3"/>
              </a:rPr>
              <a:t>www.francescadisipio.it</a:t>
            </a:r>
            <a:r>
              <a:rPr lang="it-IT" dirty="0"/>
              <a:t>             </a:t>
            </a:r>
          </a:p>
          <a:p>
            <a:pPr algn="ctr"/>
            <a:endParaRPr lang="it-IT" dirty="0"/>
          </a:p>
          <a:p>
            <a:pPr algn="ctr"/>
            <a:r>
              <a:rPr lang="it-IT" sz="2400" dirty="0">
                <a:solidFill>
                  <a:schemeClr val="accent2"/>
                </a:solidFill>
              </a:rPr>
              <a:t>Relazioni PSI</a:t>
            </a:r>
          </a:p>
          <a:p>
            <a:endParaRPr lang="it-IT" dirty="0"/>
          </a:p>
        </p:txBody>
      </p:sp>
      <p:pic>
        <p:nvPicPr>
          <p:cNvPr id="6" name="Immagin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01348" y="6400498"/>
            <a:ext cx="408067" cy="393927"/>
          </a:xfrm>
          <a:prstGeom prst="rect">
            <a:avLst/>
          </a:prstGeom>
        </p:spPr>
      </p:pic>
    </p:spTree>
    <p:extLst>
      <p:ext uri="{BB962C8B-B14F-4D97-AF65-F5344CB8AC3E}">
        <p14:creationId xmlns:p14="http://schemas.microsoft.com/office/powerpoint/2010/main" val="66150023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it-IT" sz="4400" dirty="0" smtClean="0"/>
              <a:t>Le ingiunzioni</a:t>
            </a:r>
            <a:endParaRPr lang="it-IT" sz="4400" dirty="0"/>
          </a:p>
        </p:txBody>
      </p:sp>
      <p:sp>
        <p:nvSpPr>
          <p:cNvPr id="3" name="Segnaposto contenuto 2"/>
          <p:cNvSpPr>
            <a:spLocks noGrp="1"/>
          </p:cNvSpPr>
          <p:nvPr>
            <p:ph idx="1"/>
          </p:nvPr>
        </p:nvSpPr>
        <p:spPr>
          <a:xfrm>
            <a:off x="729809" y="1640636"/>
            <a:ext cx="8491718" cy="3363389"/>
          </a:xfrm>
        </p:spPr>
        <p:txBody>
          <a:bodyPr>
            <a:noAutofit/>
          </a:bodyPr>
          <a:lstStyle/>
          <a:p>
            <a:pPr marL="0" indent="0">
              <a:buNone/>
            </a:pPr>
            <a:r>
              <a:rPr lang="it-IT" sz="2800" dirty="0" smtClean="0">
                <a:solidFill>
                  <a:schemeClr val="accent2"/>
                </a:solidFill>
              </a:rPr>
              <a:t>Sono una </a:t>
            </a:r>
            <a:r>
              <a:rPr lang="it-IT" sz="2800" dirty="0">
                <a:solidFill>
                  <a:schemeClr val="accent2"/>
                </a:solidFill>
              </a:rPr>
              <a:t>serie di credenze che poi il Bambino si fa </a:t>
            </a:r>
            <a:r>
              <a:rPr lang="it-IT" sz="2800" dirty="0" smtClean="0">
                <a:solidFill>
                  <a:schemeClr val="accent2"/>
                </a:solidFill>
              </a:rPr>
              <a:t>sulla base dei messaggi genitoriali. </a:t>
            </a:r>
          </a:p>
          <a:p>
            <a:pPr marL="0" indent="0">
              <a:buNone/>
            </a:pPr>
            <a:r>
              <a:rPr lang="it-IT" sz="2800" dirty="0" smtClean="0">
                <a:solidFill>
                  <a:schemeClr val="accent2"/>
                </a:solidFill>
              </a:rPr>
              <a:t>Sono 12:</a:t>
            </a:r>
          </a:p>
          <a:p>
            <a:pPr marL="0" indent="0">
              <a:buNone/>
            </a:pPr>
            <a:r>
              <a:rPr lang="it-IT" sz="2800" b="1" dirty="0">
                <a:solidFill>
                  <a:schemeClr val="accent2"/>
                </a:solidFill>
              </a:rPr>
              <a:t>non esistere, non essere te stesso, non essere un bambino, non crescere, non riuscire, non fare niente, non essere importante, non appartenere, non entrare in intimità, non stare bene, non pensare, non sentire</a:t>
            </a:r>
            <a:r>
              <a:rPr lang="it-IT" sz="2800" dirty="0">
                <a:solidFill>
                  <a:schemeClr val="accent2"/>
                </a:solidFill>
              </a:rPr>
              <a:t>. </a:t>
            </a:r>
          </a:p>
        </p:txBody>
      </p:sp>
      <p:sp>
        <p:nvSpPr>
          <p:cNvPr id="5" name="CasellaDiTesto 4"/>
          <p:cNvSpPr txBox="1"/>
          <p:nvPr/>
        </p:nvSpPr>
        <p:spPr>
          <a:xfrm>
            <a:off x="677334" y="5754167"/>
            <a:ext cx="8596668" cy="1292662"/>
          </a:xfrm>
          <a:prstGeom prst="rect">
            <a:avLst/>
          </a:prstGeom>
          <a:noFill/>
        </p:spPr>
        <p:txBody>
          <a:bodyPr wrap="square" rtlCol="0">
            <a:spAutoFit/>
          </a:bodyPr>
          <a:lstStyle/>
          <a:p>
            <a:pPr algn="ctr"/>
            <a:r>
              <a:rPr lang="it-IT" dirty="0">
                <a:hlinkClick r:id="rId2"/>
              </a:rPr>
              <a:t>www.psicoterapia-chieti-pescara.it</a:t>
            </a:r>
            <a:r>
              <a:rPr lang="it-IT" dirty="0"/>
              <a:t> </a:t>
            </a:r>
            <a:r>
              <a:rPr lang="it-IT" dirty="0">
                <a:hlinkClick r:id="rId3"/>
              </a:rPr>
              <a:t>www.francescadisipio.it</a:t>
            </a:r>
            <a:r>
              <a:rPr lang="it-IT" dirty="0"/>
              <a:t>             </a:t>
            </a:r>
          </a:p>
          <a:p>
            <a:pPr algn="ctr"/>
            <a:endParaRPr lang="it-IT" dirty="0"/>
          </a:p>
          <a:p>
            <a:pPr algn="ctr"/>
            <a:r>
              <a:rPr lang="it-IT" sz="2400" dirty="0">
                <a:solidFill>
                  <a:schemeClr val="accent2"/>
                </a:solidFill>
              </a:rPr>
              <a:t>Relazioni PSI</a:t>
            </a:r>
          </a:p>
          <a:p>
            <a:endParaRPr lang="it-IT" dirty="0"/>
          </a:p>
        </p:txBody>
      </p:sp>
      <p:pic>
        <p:nvPicPr>
          <p:cNvPr id="6" name="Immagin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01348" y="6400498"/>
            <a:ext cx="408067" cy="393927"/>
          </a:xfrm>
          <a:prstGeom prst="rect">
            <a:avLst/>
          </a:prstGeom>
        </p:spPr>
      </p:pic>
    </p:spTree>
    <p:extLst>
      <p:ext uri="{BB962C8B-B14F-4D97-AF65-F5344CB8AC3E}">
        <p14:creationId xmlns:p14="http://schemas.microsoft.com/office/powerpoint/2010/main" val="16458641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pPr algn="ctr"/>
            <a:r>
              <a:rPr lang="it-IT" sz="4000" dirty="0" smtClean="0"/>
              <a:t>Basi epistemologico-umanistiche AT</a:t>
            </a:r>
            <a:endParaRPr lang="it-IT" sz="4000" dirty="0"/>
          </a:p>
        </p:txBody>
      </p:sp>
      <p:sp>
        <p:nvSpPr>
          <p:cNvPr id="3" name="Segnaposto contenuto 2"/>
          <p:cNvSpPr>
            <a:spLocks noGrp="1"/>
          </p:cNvSpPr>
          <p:nvPr>
            <p:ph idx="1"/>
          </p:nvPr>
        </p:nvSpPr>
        <p:spPr>
          <a:xfrm>
            <a:off x="677334" y="2160589"/>
            <a:ext cx="8491718" cy="3363389"/>
          </a:xfrm>
        </p:spPr>
        <p:txBody>
          <a:bodyPr>
            <a:normAutofit/>
          </a:bodyPr>
          <a:lstStyle/>
          <a:p>
            <a:pPr marL="0" indent="0" algn="ctr">
              <a:buNone/>
            </a:pPr>
            <a:r>
              <a:rPr lang="it-IT" sz="3600" dirty="0" smtClean="0">
                <a:solidFill>
                  <a:schemeClr val="accent2"/>
                </a:solidFill>
              </a:rPr>
              <a:t>Ognuno è ok</a:t>
            </a:r>
          </a:p>
          <a:p>
            <a:pPr marL="0" indent="0" algn="ctr">
              <a:buNone/>
            </a:pPr>
            <a:r>
              <a:rPr lang="it-IT" sz="3600" dirty="0" smtClean="0">
                <a:solidFill>
                  <a:schemeClr val="accent2"/>
                </a:solidFill>
              </a:rPr>
              <a:t>Ognuno ha la capacità </a:t>
            </a:r>
          </a:p>
          <a:p>
            <a:pPr marL="0" indent="0" algn="ctr">
              <a:buNone/>
            </a:pPr>
            <a:r>
              <a:rPr lang="it-IT" sz="3600" dirty="0" smtClean="0">
                <a:solidFill>
                  <a:schemeClr val="accent2"/>
                </a:solidFill>
              </a:rPr>
              <a:t>di pensare e scegliere</a:t>
            </a:r>
          </a:p>
          <a:p>
            <a:pPr marL="0" indent="0" algn="ctr">
              <a:buNone/>
            </a:pPr>
            <a:r>
              <a:rPr lang="it-IT" sz="3600" dirty="0" smtClean="0">
                <a:solidFill>
                  <a:schemeClr val="accent2"/>
                </a:solidFill>
              </a:rPr>
              <a:t>Queste scelte possono essere cambiate</a:t>
            </a:r>
            <a:endParaRPr lang="it-IT" sz="3600" dirty="0">
              <a:solidFill>
                <a:schemeClr val="accent2"/>
              </a:solidFill>
            </a:endParaRPr>
          </a:p>
        </p:txBody>
      </p:sp>
      <p:sp>
        <p:nvSpPr>
          <p:cNvPr id="5" name="CasellaDiTesto 4"/>
          <p:cNvSpPr txBox="1"/>
          <p:nvPr/>
        </p:nvSpPr>
        <p:spPr>
          <a:xfrm>
            <a:off x="677334" y="5754167"/>
            <a:ext cx="8596668" cy="1292662"/>
          </a:xfrm>
          <a:prstGeom prst="rect">
            <a:avLst/>
          </a:prstGeom>
          <a:noFill/>
        </p:spPr>
        <p:txBody>
          <a:bodyPr wrap="square" rtlCol="0">
            <a:spAutoFit/>
          </a:bodyPr>
          <a:lstStyle/>
          <a:p>
            <a:pPr algn="ctr"/>
            <a:r>
              <a:rPr lang="it-IT" dirty="0">
                <a:hlinkClick r:id="rId2"/>
              </a:rPr>
              <a:t>www.psicoterapia-chieti-pescara.it</a:t>
            </a:r>
            <a:r>
              <a:rPr lang="it-IT" dirty="0"/>
              <a:t> </a:t>
            </a:r>
            <a:r>
              <a:rPr lang="it-IT" dirty="0">
                <a:hlinkClick r:id="rId3"/>
              </a:rPr>
              <a:t>www.francescadisipio.it</a:t>
            </a:r>
            <a:r>
              <a:rPr lang="it-IT" dirty="0"/>
              <a:t>             </a:t>
            </a:r>
          </a:p>
          <a:p>
            <a:pPr algn="ctr"/>
            <a:endParaRPr lang="it-IT" dirty="0"/>
          </a:p>
          <a:p>
            <a:pPr algn="ctr"/>
            <a:r>
              <a:rPr lang="it-IT" sz="2400" dirty="0">
                <a:solidFill>
                  <a:schemeClr val="accent2"/>
                </a:solidFill>
              </a:rPr>
              <a:t>Relazioni PSI</a:t>
            </a:r>
          </a:p>
          <a:p>
            <a:endParaRPr lang="it-IT" dirty="0"/>
          </a:p>
        </p:txBody>
      </p:sp>
      <p:pic>
        <p:nvPicPr>
          <p:cNvPr id="6" name="Immagin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01348" y="6400498"/>
            <a:ext cx="408067" cy="393927"/>
          </a:xfrm>
          <a:prstGeom prst="rect">
            <a:avLst/>
          </a:prstGeom>
        </p:spPr>
      </p:pic>
    </p:spTree>
    <p:extLst>
      <p:ext uri="{BB962C8B-B14F-4D97-AF65-F5344CB8AC3E}">
        <p14:creationId xmlns:p14="http://schemas.microsoft.com/office/powerpoint/2010/main" val="57591581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2277035"/>
            <a:ext cx="8596668" cy="1320800"/>
          </a:xfrm>
        </p:spPr>
        <p:txBody>
          <a:bodyPr>
            <a:normAutofit/>
          </a:bodyPr>
          <a:lstStyle/>
          <a:p>
            <a:pPr algn="ctr"/>
            <a:r>
              <a:rPr lang="it-IT" sz="8000" dirty="0" smtClean="0"/>
              <a:t>Il copione</a:t>
            </a:r>
            <a:endParaRPr lang="it-IT" sz="8000" dirty="0"/>
          </a:p>
        </p:txBody>
      </p:sp>
      <p:sp>
        <p:nvSpPr>
          <p:cNvPr id="5" name="CasellaDiTesto 4"/>
          <p:cNvSpPr txBox="1"/>
          <p:nvPr/>
        </p:nvSpPr>
        <p:spPr>
          <a:xfrm>
            <a:off x="677334" y="5754167"/>
            <a:ext cx="8596668" cy="1292662"/>
          </a:xfrm>
          <a:prstGeom prst="rect">
            <a:avLst/>
          </a:prstGeom>
          <a:noFill/>
        </p:spPr>
        <p:txBody>
          <a:bodyPr wrap="square" rtlCol="0">
            <a:spAutoFit/>
          </a:bodyPr>
          <a:lstStyle/>
          <a:p>
            <a:pPr algn="ctr"/>
            <a:r>
              <a:rPr lang="it-IT" dirty="0">
                <a:hlinkClick r:id="rId2"/>
              </a:rPr>
              <a:t>www.psicoterapia-chieti-pescara.it</a:t>
            </a:r>
            <a:r>
              <a:rPr lang="it-IT" dirty="0"/>
              <a:t> </a:t>
            </a:r>
            <a:r>
              <a:rPr lang="it-IT" dirty="0">
                <a:hlinkClick r:id="rId3"/>
              </a:rPr>
              <a:t>www.francescadisipio.it</a:t>
            </a:r>
            <a:r>
              <a:rPr lang="it-IT" dirty="0"/>
              <a:t>             </a:t>
            </a:r>
          </a:p>
          <a:p>
            <a:pPr algn="ctr"/>
            <a:endParaRPr lang="it-IT" dirty="0"/>
          </a:p>
          <a:p>
            <a:pPr algn="ctr"/>
            <a:r>
              <a:rPr lang="it-IT" sz="2400" dirty="0">
                <a:solidFill>
                  <a:schemeClr val="accent2"/>
                </a:solidFill>
              </a:rPr>
              <a:t>Relazioni PSI</a:t>
            </a:r>
          </a:p>
          <a:p>
            <a:endParaRPr lang="it-IT" dirty="0"/>
          </a:p>
        </p:txBody>
      </p:sp>
      <p:pic>
        <p:nvPicPr>
          <p:cNvPr id="6" name="Immagin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01348" y="6400498"/>
            <a:ext cx="408067" cy="393927"/>
          </a:xfrm>
          <a:prstGeom prst="rect">
            <a:avLst/>
          </a:prstGeom>
        </p:spPr>
      </p:pic>
    </p:spTree>
    <p:extLst>
      <p:ext uri="{BB962C8B-B14F-4D97-AF65-F5344CB8AC3E}">
        <p14:creationId xmlns:p14="http://schemas.microsoft.com/office/powerpoint/2010/main" val="7091659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677334" y="5754167"/>
            <a:ext cx="8596668" cy="1292662"/>
          </a:xfrm>
          <a:prstGeom prst="rect">
            <a:avLst/>
          </a:prstGeom>
          <a:noFill/>
        </p:spPr>
        <p:txBody>
          <a:bodyPr wrap="square" rtlCol="0">
            <a:spAutoFit/>
          </a:bodyPr>
          <a:lstStyle/>
          <a:p>
            <a:pPr algn="ctr"/>
            <a:r>
              <a:rPr lang="it-IT" dirty="0">
                <a:hlinkClick r:id="rId2"/>
              </a:rPr>
              <a:t>www.psicoterapia-chieti-pescara.it</a:t>
            </a:r>
            <a:r>
              <a:rPr lang="it-IT" dirty="0"/>
              <a:t> </a:t>
            </a:r>
            <a:r>
              <a:rPr lang="it-IT" dirty="0">
                <a:hlinkClick r:id="rId3"/>
              </a:rPr>
              <a:t>www.francescadisipio.it</a:t>
            </a:r>
            <a:r>
              <a:rPr lang="it-IT" dirty="0"/>
              <a:t>             </a:t>
            </a:r>
          </a:p>
          <a:p>
            <a:pPr algn="ctr"/>
            <a:endParaRPr lang="it-IT" dirty="0"/>
          </a:p>
          <a:p>
            <a:pPr algn="ctr"/>
            <a:r>
              <a:rPr lang="it-IT" sz="2400" dirty="0">
                <a:solidFill>
                  <a:schemeClr val="accent2"/>
                </a:solidFill>
              </a:rPr>
              <a:t>Relazioni PSI</a:t>
            </a:r>
          </a:p>
          <a:p>
            <a:endParaRPr lang="it-IT" dirty="0"/>
          </a:p>
        </p:txBody>
      </p:sp>
      <p:pic>
        <p:nvPicPr>
          <p:cNvPr id="6" name="Immagin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01348" y="6400498"/>
            <a:ext cx="408067" cy="393927"/>
          </a:xfrm>
          <a:prstGeom prst="rect">
            <a:avLst/>
          </a:prstGeom>
        </p:spPr>
      </p:pic>
      <p:pic>
        <p:nvPicPr>
          <p:cNvPr id="8" name="Segnaposto contenuto 7"/>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677334" y="245037"/>
            <a:ext cx="8596312" cy="1349317"/>
          </a:xfrm>
        </p:spPr>
      </p:pic>
      <p:pic>
        <p:nvPicPr>
          <p:cNvPr id="10" name="Immagin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43035" y="2026386"/>
            <a:ext cx="5264231" cy="3727781"/>
          </a:xfrm>
          <a:prstGeom prst="rect">
            <a:avLst/>
          </a:prstGeom>
        </p:spPr>
      </p:pic>
    </p:spTree>
    <p:extLst>
      <p:ext uri="{BB962C8B-B14F-4D97-AF65-F5344CB8AC3E}">
        <p14:creationId xmlns:p14="http://schemas.microsoft.com/office/powerpoint/2010/main" val="95950015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pPr algn="ctr"/>
            <a:r>
              <a:rPr lang="it-IT" sz="4400" dirty="0" smtClean="0"/>
              <a:t>La simbiosi e la sintonizzazione</a:t>
            </a:r>
            <a:endParaRPr lang="it-IT" sz="4400" dirty="0"/>
          </a:p>
        </p:txBody>
      </p:sp>
      <p:sp>
        <p:nvSpPr>
          <p:cNvPr id="5" name="CasellaDiTesto 4"/>
          <p:cNvSpPr txBox="1"/>
          <p:nvPr/>
        </p:nvSpPr>
        <p:spPr>
          <a:xfrm>
            <a:off x="677334" y="5754167"/>
            <a:ext cx="8596668" cy="1292662"/>
          </a:xfrm>
          <a:prstGeom prst="rect">
            <a:avLst/>
          </a:prstGeom>
          <a:noFill/>
        </p:spPr>
        <p:txBody>
          <a:bodyPr wrap="square" rtlCol="0">
            <a:spAutoFit/>
          </a:bodyPr>
          <a:lstStyle/>
          <a:p>
            <a:pPr algn="ctr"/>
            <a:r>
              <a:rPr lang="it-IT" dirty="0">
                <a:hlinkClick r:id="rId2"/>
              </a:rPr>
              <a:t>www.psicoterapia-chieti-pescara.it</a:t>
            </a:r>
            <a:r>
              <a:rPr lang="it-IT" dirty="0"/>
              <a:t> </a:t>
            </a:r>
            <a:r>
              <a:rPr lang="it-IT" dirty="0">
                <a:hlinkClick r:id="rId3"/>
              </a:rPr>
              <a:t>www.francescadisipio.it</a:t>
            </a:r>
            <a:r>
              <a:rPr lang="it-IT" dirty="0"/>
              <a:t>             </a:t>
            </a:r>
          </a:p>
          <a:p>
            <a:pPr algn="ctr"/>
            <a:endParaRPr lang="it-IT" dirty="0"/>
          </a:p>
          <a:p>
            <a:pPr algn="ctr"/>
            <a:r>
              <a:rPr lang="it-IT" sz="2400" dirty="0">
                <a:solidFill>
                  <a:schemeClr val="accent2"/>
                </a:solidFill>
              </a:rPr>
              <a:t>Relazioni PSI</a:t>
            </a:r>
          </a:p>
          <a:p>
            <a:endParaRPr lang="it-IT" dirty="0"/>
          </a:p>
        </p:txBody>
      </p:sp>
      <p:pic>
        <p:nvPicPr>
          <p:cNvPr id="6" name="Immagin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01348" y="6400498"/>
            <a:ext cx="408067" cy="393927"/>
          </a:xfrm>
          <a:prstGeom prst="rect">
            <a:avLst/>
          </a:prstGeom>
        </p:spPr>
      </p:pic>
      <p:pic>
        <p:nvPicPr>
          <p:cNvPr id="8" name="Segnaposto contenuto 7"/>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2799614" y="1833258"/>
            <a:ext cx="4352108" cy="3597743"/>
          </a:xfrm>
        </p:spPr>
      </p:pic>
    </p:spTree>
    <p:extLst>
      <p:ext uri="{BB962C8B-B14F-4D97-AF65-F5344CB8AC3E}">
        <p14:creationId xmlns:p14="http://schemas.microsoft.com/office/powerpoint/2010/main" val="14581560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pPr algn="ctr"/>
            <a:r>
              <a:rPr lang="it-IT" sz="4400" dirty="0" smtClean="0"/>
              <a:t>“E’ bello indovinarsi”.</a:t>
            </a:r>
            <a:endParaRPr lang="it-IT" sz="4400" dirty="0"/>
          </a:p>
        </p:txBody>
      </p:sp>
      <p:sp>
        <p:nvSpPr>
          <p:cNvPr id="5" name="CasellaDiTesto 4"/>
          <p:cNvSpPr txBox="1"/>
          <p:nvPr/>
        </p:nvSpPr>
        <p:spPr>
          <a:xfrm>
            <a:off x="677334" y="5754167"/>
            <a:ext cx="8596668" cy="1292662"/>
          </a:xfrm>
          <a:prstGeom prst="rect">
            <a:avLst/>
          </a:prstGeom>
          <a:noFill/>
        </p:spPr>
        <p:txBody>
          <a:bodyPr wrap="square" rtlCol="0">
            <a:spAutoFit/>
          </a:bodyPr>
          <a:lstStyle/>
          <a:p>
            <a:pPr algn="ctr"/>
            <a:r>
              <a:rPr lang="it-IT" dirty="0">
                <a:hlinkClick r:id="rId2"/>
              </a:rPr>
              <a:t>www.psicoterapia-chieti-pescara.it</a:t>
            </a:r>
            <a:r>
              <a:rPr lang="it-IT" dirty="0"/>
              <a:t> </a:t>
            </a:r>
            <a:r>
              <a:rPr lang="it-IT" dirty="0">
                <a:hlinkClick r:id="rId3"/>
              </a:rPr>
              <a:t>www.francescadisipio.it</a:t>
            </a:r>
            <a:r>
              <a:rPr lang="it-IT" dirty="0"/>
              <a:t>             </a:t>
            </a:r>
          </a:p>
          <a:p>
            <a:pPr algn="ctr"/>
            <a:endParaRPr lang="it-IT" dirty="0"/>
          </a:p>
          <a:p>
            <a:pPr algn="ctr"/>
            <a:r>
              <a:rPr lang="it-IT" sz="2400" dirty="0">
                <a:solidFill>
                  <a:schemeClr val="accent2"/>
                </a:solidFill>
              </a:rPr>
              <a:t>Relazioni PSI</a:t>
            </a:r>
          </a:p>
          <a:p>
            <a:endParaRPr lang="it-IT" dirty="0"/>
          </a:p>
        </p:txBody>
      </p:sp>
      <p:pic>
        <p:nvPicPr>
          <p:cNvPr id="6" name="Immagin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01348" y="6400498"/>
            <a:ext cx="408067" cy="393927"/>
          </a:xfrm>
          <a:prstGeom prst="rect">
            <a:avLst/>
          </a:prstGeom>
        </p:spPr>
      </p:pic>
      <p:pic>
        <p:nvPicPr>
          <p:cNvPr id="4" name="Segnaposto contenuto 3"/>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2817569" y="1437970"/>
            <a:ext cx="4316197" cy="4316197"/>
          </a:xfrm>
        </p:spPr>
      </p:pic>
    </p:spTree>
    <p:extLst>
      <p:ext uri="{BB962C8B-B14F-4D97-AF65-F5344CB8AC3E}">
        <p14:creationId xmlns:p14="http://schemas.microsoft.com/office/powerpoint/2010/main" val="59959318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pPr algn="ctr"/>
            <a:r>
              <a:rPr lang="it-IT" sz="4400" dirty="0" smtClean="0"/>
              <a:t>Conclusioni</a:t>
            </a:r>
            <a:endParaRPr lang="it-IT" sz="4400" dirty="0"/>
          </a:p>
        </p:txBody>
      </p:sp>
      <p:sp>
        <p:nvSpPr>
          <p:cNvPr id="5" name="CasellaDiTesto 4"/>
          <p:cNvSpPr txBox="1"/>
          <p:nvPr/>
        </p:nvSpPr>
        <p:spPr>
          <a:xfrm>
            <a:off x="677334" y="5754167"/>
            <a:ext cx="8596668" cy="1292662"/>
          </a:xfrm>
          <a:prstGeom prst="rect">
            <a:avLst/>
          </a:prstGeom>
          <a:noFill/>
        </p:spPr>
        <p:txBody>
          <a:bodyPr wrap="square" rtlCol="0">
            <a:spAutoFit/>
          </a:bodyPr>
          <a:lstStyle/>
          <a:p>
            <a:pPr algn="ctr"/>
            <a:r>
              <a:rPr lang="it-IT" dirty="0">
                <a:hlinkClick r:id="rId2"/>
              </a:rPr>
              <a:t>www.psicoterapia-chieti-pescara.it</a:t>
            </a:r>
            <a:r>
              <a:rPr lang="it-IT" dirty="0"/>
              <a:t> </a:t>
            </a:r>
            <a:r>
              <a:rPr lang="it-IT" dirty="0">
                <a:hlinkClick r:id="rId3"/>
              </a:rPr>
              <a:t>www.francescadisipio.it</a:t>
            </a:r>
            <a:r>
              <a:rPr lang="it-IT" dirty="0"/>
              <a:t>             </a:t>
            </a:r>
          </a:p>
          <a:p>
            <a:pPr algn="ctr"/>
            <a:endParaRPr lang="it-IT" dirty="0"/>
          </a:p>
          <a:p>
            <a:pPr algn="ctr"/>
            <a:r>
              <a:rPr lang="it-IT" sz="2400" dirty="0">
                <a:solidFill>
                  <a:schemeClr val="accent2"/>
                </a:solidFill>
              </a:rPr>
              <a:t>Relazioni PSI</a:t>
            </a:r>
          </a:p>
          <a:p>
            <a:endParaRPr lang="it-IT" dirty="0"/>
          </a:p>
        </p:txBody>
      </p:sp>
      <p:pic>
        <p:nvPicPr>
          <p:cNvPr id="6" name="Immagin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01348" y="6400498"/>
            <a:ext cx="408067" cy="393927"/>
          </a:xfrm>
          <a:prstGeom prst="rect">
            <a:avLst/>
          </a:prstGeom>
        </p:spPr>
      </p:pic>
      <p:pic>
        <p:nvPicPr>
          <p:cNvPr id="4" name="Segnaposto contenuto 3"/>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2080419" y="1834277"/>
            <a:ext cx="2133600" cy="3390900"/>
          </a:xfrm>
        </p:spPr>
      </p:pic>
    </p:spTree>
    <p:extLst>
      <p:ext uri="{BB962C8B-B14F-4D97-AF65-F5344CB8AC3E}">
        <p14:creationId xmlns:p14="http://schemas.microsoft.com/office/powerpoint/2010/main" val="73653736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pPr algn="ctr"/>
            <a:r>
              <a:rPr lang="it-IT" sz="4400" dirty="0" smtClean="0"/>
              <a:t>Conclusioni</a:t>
            </a:r>
            <a:endParaRPr lang="it-IT" sz="4400" dirty="0"/>
          </a:p>
        </p:txBody>
      </p:sp>
      <p:sp>
        <p:nvSpPr>
          <p:cNvPr id="5" name="CasellaDiTesto 4"/>
          <p:cNvSpPr txBox="1"/>
          <p:nvPr/>
        </p:nvSpPr>
        <p:spPr>
          <a:xfrm>
            <a:off x="677334" y="5754167"/>
            <a:ext cx="8596668" cy="1292662"/>
          </a:xfrm>
          <a:prstGeom prst="rect">
            <a:avLst/>
          </a:prstGeom>
          <a:noFill/>
        </p:spPr>
        <p:txBody>
          <a:bodyPr wrap="square" rtlCol="0">
            <a:spAutoFit/>
          </a:bodyPr>
          <a:lstStyle/>
          <a:p>
            <a:pPr algn="ctr"/>
            <a:r>
              <a:rPr lang="it-IT" dirty="0">
                <a:hlinkClick r:id="rId2"/>
              </a:rPr>
              <a:t>www.psicoterapia-chieti-pescara.it</a:t>
            </a:r>
            <a:r>
              <a:rPr lang="it-IT" dirty="0"/>
              <a:t> </a:t>
            </a:r>
            <a:r>
              <a:rPr lang="it-IT" dirty="0">
                <a:hlinkClick r:id="rId3"/>
              </a:rPr>
              <a:t>www.francescadisipio.it</a:t>
            </a:r>
            <a:r>
              <a:rPr lang="it-IT" dirty="0"/>
              <a:t>             </a:t>
            </a:r>
          </a:p>
          <a:p>
            <a:pPr algn="ctr"/>
            <a:endParaRPr lang="it-IT" dirty="0"/>
          </a:p>
          <a:p>
            <a:pPr algn="ctr"/>
            <a:r>
              <a:rPr lang="it-IT" sz="2400" dirty="0">
                <a:solidFill>
                  <a:schemeClr val="accent2"/>
                </a:solidFill>
              </a:rPr>
              <a:t>Relazioni PSI</a:t>
            </a:r>
          </a:p>
          <a:p>
            <a:endParaRPr lang="it-IT" dirty="0"/>
          </a:p>
        </p:txBody>
      </p:sp>
      <p:pic>
        <p:nvPicPr>
          <p:cNvPr id="6" name="Immagin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01348" y="6400498"/>
            <a:ext cx="408067" cy="393927"/>
          </a:xfrm>
          <a:prstGeom prst="rect">
            <a:avLst/>
          </a:prstGeom>
        </p:spPr>
      </p:pic>
      <p:pic>
        <p:nvPicPr>
          <p:cNvPr id="4" name="Segnaposto contenuto 3"/>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2080419" y="1834277"/>
            <a:ext cx="2133600" cy="3390900"/>
          </a:xfrm>
        </p:spPr>
      </p:pic>
      <p:sp>
        <p:nvSpPr>
          <p:cNvPr id="3" name="Freccia destra 2"/>
          <p:cNvSpPr/>
          <p:nvPr/>
        </p:nvSpPr>
        <p:spPr>
          <a:xfrm rot="19292570">
            <a:off x="3716234" y="3162173"/>
            <a:ext cx="2929469" cy="7351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Ovale 6"/>
          <p:cNvSpPr/>
          <p:nvPr/>
        </p:nvSpPr>
        <p:spPr>
          <a:xfrm>
            <a:off x="7026460" y="2021267"/>
            <a:ext cx="1039905" cy="90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600" dirty="0">
                <a:ln w="0"/>
                <a:solidFill>
                  <a:schemeClr val="bg1"/>
                </a:solidFill>
                <a:effectLst>
                  <a:outerShdw blurRad="38100" dist="19050" dir="2700000" algn="tl" rotWithShape="0">
                    <a:schemeClr val="dk1">
                      <a:alpha val="40000"/>
                    </a:schemeClr>
                  </a:outerShdw>
                </a:effectLst>
              </a:rPr>
              <a:t>B</a:t>
            </a:r>
          </a:p>
        </p:txBody>
      </p:sp>
    </p:spTree>
    <p:extLst>
      <p:ext uri="{BB962C8B-B14F-4D97-AF65-F5344CB8AC3E}">
        <p14:creationId xmlns:p14="http://schemas.microsoft.com/office/powerpoint/2010/main" val="62727670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pPr algn="ctr"/>
            <a:r>
              <a:rPr lang="it-IT" sz="4400" dirty="0" smtClean="0"/>
              <a:t>Conclusioni</a:t>
            </a:r>
            <a:endParaRPr lang="it-IT" sz="4400" dirty="0"/>
          </a:p>
        </p:txBody>
      </p:sp>
      <p:sp>
        <p:nvSpPr>
          <p:cNvPr id="5" name="CasellaDiTesto 4"/>
          <p:cNvSpPr txBox="1"/>
          <p:nvPr/>
        </p:nvSpPr>
        <p:spPr>
          <a:xfrm>
            <a:off x="677334" y="5754167"/>
            <a:ext cx="8596668" cy="1292662"/>
          </a:xfrm>
          <a:prstGeom prst="rect">
            <a:avLst/>
          </a:prstGeom>
          <a:noFill/>
        </p:spPr>
        <p:txBody>
          <a:bodyPr wrap="square" rtlCol="0">
            <a:spAutoFit/>
          </a:bodyPr>
          <a:lstStyle/>
          <a:p>
            <a:pPr algn="ctr"/>
            <a:r>
              <a:rPr lang="it-IT" dirty="0">
                <a:hlinkClick r:id="rId2"/>
              </a:rPr>
              <a:t>www.psicoterapia-chieti-pescara.it</a:t>
            </a:r>
            <a:r>
              <a:rPr lang="it-IT" dirty="0"/>
              <a:t> </a:t>
            </a:r>
            <a:r>
              <a:rPr lang="it-IT" dirty="0">
                <a:hlinkClick r:id="rId3"/>
              </a:rPr>
              <a:t>www.francescadisipio.it</a:t>
            </a:r>
            <a:r>
              <a:rPr lang="it-IT" dirty="0"/>
              <a:t>             </a:t>
            </a:r>
          </a:p>
          <a:p>
            <a:pPr algn="ctr"/>
            <a:endParaRPr lang="it-IT" dirty="0"/>
          </a:p>
          <a:p>
            <a:pPr algn="ctr"/>
            <a:r>
              <a:rPr lang="it-IT" sz="2400" dirty="0">
                <a:solidFill>
                  <a:schemeClr val="accent2"/>
                </a:solidFill>
              </a:rPr>
              <a:t>Relazioni PSI</a:t>
            </a:r>
          </a:p>
          <a:p>
            <a:endParaRPr lang="it-IT" dirty="0"/>
          </a:p>
        </p:txBody>
      </p:sp>
      <p:pic>
        <p:nvPicPr>
          <p:cNvPr id="6" name="Immagin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01348" y="6400498"/>
            <a:ext cx="408067" cy="393927"/>
          </a:xfrm>
          <a:prstGeom prst="rect">
            <a:avLst/>
          </a:prstGeom>
        </p:spPr>
      </p:pic>
      <p:pic>
        <p:nvPicPr>
          <p:cNvPr id="4" name="Segnaposto contenuto 3"/>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2080419" y="1834277"/>
            <a:ext cx="2133600" cy="3390900"/>
          </a:xfrm>
        </p:spPr>
      </p:pic>
      <p:sp>
        <p:nvSpPr>
          <p:cNvPr id="3" name="Freccia destra 2"/>
          <p:cNvSpPr/>
          <p:nvPr/>
        </p:nvSpPr>
        <p:spPr>
          <a:xfrm rot="1413554">
            <a:off x="3933206" y="2826954"/>
            <a:ext cx="2632825" cy="6094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Ovale 6"/>
          <p:cNvSpPr/>
          <p:nvPr/>
        </p:nvSpPr>
        <p:spPr>
          <a:xfrm>
            <a:off x="7026460" y="2021267"/>
            <a:ext cx="1039905" cy="90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600" dirty="0">
                <a:ln w="0"/>
                <a:solidFill>
                  <a:schemeClr val="bg1"/>
                </a:solidFill>
                <a:effectLst>
                  <a:outerShdw blurRad="38100" dist="19050" dir="2700000" algn="tl" rotWithShape="0">
                    <a:schemeClr val="dk1">
                      <a:alpha val="40000"/>
                    </a:schemeClr>
                  </a:outerShdw>
                </a:effectLst>
              </a:rPr>
              <a:t>B</a:t>
            </a:r>
          </a:p>
        </p:txBody>
      </p:sp>
      <p:sp>
        <p:nvSpPr>
          <p:cNvPr id="8" name="Ovale 7"/>
          <p:cNvSpPr/>
          <p:nvPr/>
        </p:nvSpPr>
        <p:spPr>
          <a:xfrm>
            <a:off x="7026460" y="2987717"/>
            <a:ext cx="1039905" cy="90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600" dirty="0" smtClean="0">
                <a:ln w="0"/>
                <a:solidFill>
                  <a:schemeClr val="bg1"/>
                </a:solidFill>
                <a:effectLst>
                  <a:outerShdw blurRad="38100" dist="19050" dir="2700000" algn="tl" rotWithShape="0">
                    <a:schemeClr val="dk1">
                      <a:alpha val="40000"/>
                    </a:schemeClr>
                  </a:outerShdw>
                </a:effectLst>
              </a:rPr>
              <a:t>E</a:t>
            </a:r>
            <a:endParaRPr lang="it-IT" sz="3600" dirty="0">
              <a:ln w="0"/>
              <a:solidFill>
                <a:schemeClr val="bg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04617450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pPr algn="ctr"/>
            <a:r>
              <a:rPr lang="it-IT" sz="4400" dirty="0" smtClean="0"/>
              <a:t>Conclusioni</a:t>
            </a:r>
            <a:endParaRPr lang="it-IT" sz="4400" dirty="0"/>
          </a:p>
        </p:txBody>
      </p:sp>
      <p:sp>
        <p:nvSpPr>
          <p:cNvPr id="5" name="CasellaDiTesto 4"/>
          <p:cNvSpPr txBox="1"/>
          <p:nvPr/>
        </p:nvSpPr>
        <p:spPr>
          <a:xfrm>
            <a:off x="677334" y="5754167"/>
            <a:ext cx="8596668" cy="1292662"/>
          </a:xfrm>
          <a:prstGeom prst="rect">
            <a:avLst/>
          </a:prstGeom>
          <a:noFill/>
        </p:spPr>
        <p:txBody>
          <a:bodyPr wrap="square" rtlCol="0">
            <a:spAutoFit/>
          </a:bodyPr>
          <a:lstStyle/>
          <a:p>
            <a:pPr algn="ctr"/>
            <a:r>
              <a:rPr lang="it-IT" dirty="0">
                <a:hlinkClick r:id="rId2"/>
              </a:rPr>
              <a:t>www.psicoterapia-chieti-pescara.it</a:t>
            </a:r>
            <a:r>
              <a:rPr lang="it-IT" dirty="0"/>
              <a:t> </a:t>
            </a:r>
            <a:r>
              <a:rPr lang="it-IT" dirty="0">
                <a:hlinkClick r:id="rId3"/>
              </a:rPr>
              <a:t>www.francescadisipio.it</a:t>
            </a:r>
            <a:r>
              <a:rPr lang="it-IT" dirty="0"/>
              <a:t>             </a:t>
            </a:r>
          </a:p>
          <a:p>
            <a:pPr algn="ctr"/>
            <a:endParaRPr lang="it-IT" dirty="0"/>
          </a:p>
          <a:p>
            <a:pPr algn="ctr"/>
            <a:r>
              <a:rPr lang="it-IT" sz="2400" dirty="0">
                <a:solidFill>
                  <a:schemeClr val="accent2"/>
                </a:solidFill>
              </a:rPr>
              <a:t>Relazioni PSI</a:t>
            </a:r>
          </a:p>
          <a:p>
            <a:endParaRPr lang="it-IT" dirty="0"/>
          </a:p>
        </p:txBody>
      </p:sp>
      <p:pic>
        <p:nvPicPr>
          <p:cNvPr id="6" name="Immagin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01348" y="6400498"/>
            <a:ext cx="408067" cy="393927"/>
          </a:xfrm>
          <a:prstGeom prst="rect">
            <a:avLst/>
          </a:prstGeom>
        </p:spPr>
      </p:pic>
      <p:pic>
        <p:nvPicPr>
          <p:cNvPr id="4" name="Segnaposto contenuto 3"/>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2080419" y="1834277"/>
            <a:ext cx="2133600" cy="3390900"/>
          </a:xfrm>
        </p:spPr>
      </p:pic>
      <p:sp>
        <p:nvSpPr>
          <p:cNvPr id="3" name="Freccia destra 2"/>
          <p:cNvSpPr/>
          <p:nvPr/>
        </p:nvSpPr>
        <p:spPr>
          <a:xfrm rot="1413554">
            <a:off x="3817461" y="3582969"/>
            <a:ext cx="2632825" cy="6094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Ovale 6"/>
          <p:cNvSpPr/>
          <p:nvPr/>
        </p:nvSpPr>
        <p:spPr>
          <a:xfrm>
            <a:off x="7026460" y="2021267"/>
            <a:ext cx="1039905" cy="90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600" dirty="0">
                <a:ln w="0"/>
                <a:solidFill>
                  <a:schemeClr val="bg1"/>
                </a:solidFill>
                <a:effectLst>
                  <a:outerShdw blurRad="38100" dist="19050" dir="2700000" algn="tl" rotWithShape="0">
                    <a:schemeClr val="dk1">
                      <a:alpha val="40000"/>
                    </a:schemeClr>
                  </a:outerShdw>
                </a:effectLst>
              </a:rPr>
              <a:t>B</a:t>
            </a:r>
          </a:p>
        </p:txBody>
      </p:sp>
      <p:sp>
        <p:nvSpPr>
          <p:cNvPr id="8" name="Ovale 7"/>
          <p:cNvSpPr/>
          <p:nvPr/>
        </p:nvSpPr>
        <p:spPr>
          <a:xfrm>
            <a:off x="7026460" y="2987717"/>
            <a:ext cx="1039905" cy="90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600" smtClean="0">
                <a:ln w="0"/>
                <a:solidFill>
                  <a:schemeClr val="bg1"/>
                </a:solidFill>
                <a:effectLst>
                  <a:outerShdw blurRad="38100" dist="19050" dir="2700000" algn="tl" rotWithShape="0">
                    <a:schemeClr val="dk1">
                      <a:alpha val="40000"/>
                    </a:schemeClr>
                  </a:outerShdw>
                </a:effectLst>
              </a:rPr>
              <a:t>E</a:t>
            </a:r>
            <a:endParaRPr lang="it-IT" sz="3600" dirty="0">
              <a:ln w="0"/>
              <a:solidFill>
                <a:schemeClr val="bg1"/>
              </a:solidFill>
              <a:effectLst>
                <a:outerShdw blurRad="38100" dist="19050" dir="2700000" algn="tl" rotWithShape="0">
                  <a:schemeClr val="dk1">
                    <a:alpha val="40000"/>
                  </a:schemeClr>
                </a:outerShdw>
              </a:effectLst>
            </a:endParaRPr>
          </a:p>
        </p:txBody>
      </p:sp>
      <p:sp>
        <p:nvSpPr>
          <p:cNvPr id="9" name="Ovale 8"/>
          <p:cNvSpPr/>
          <p:nvPr/>
        </p:nvSpPr>
        <p:spPr>
          <a:xfrm>
            <a:off x="7026460" y="4046999"/>
            <a:ext cx="1039905" cy="90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600">
                <a:ln w="0"/>
                <a:solidFill>
                  <a:schemeClr val="bg1"/>
                </a:solidFill>
                <a:effectLst>
                  <a:outerShdw blurRad="38100" dist="19050" dir="2700000" algn="tl" rotWithShape="0">
                    <a:schemeClr val="dk1">
                      <a:alpha val="40000"/>
                    </a:schemeClr>
                  </a:outerShdw>
                </a:effectLst>
              </a:rPr>
              <a:t>S</a:t>
            </a:r>
            <a:endParaRPr lang="it-IT" sz="3600" dirty="0">
              <a:ln w="0"/>
              <a:solidFill>
                <a:schemeClr val="bg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441125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677334" y="5754167"/>
            <a:ext cx="8596668" cy="1292662"/>
          </a:xfrm>
          <a:prstGeom prst="rect">
            <a:avLst/>
          </a:prstGeom>
          <a:noFill/>
        </p:spPr>
        <p:txBody>
          <a:bodyPr wrap="square" rtlCol="0">
            <a:spAutoFit/>
          </a:bodyPr>
          <a:lstStyle/>
          <a:p>
            <a:pPr algn="ctr"/>
            <a:r>
              <a:rPr lang="it-IT" dirty="0">
                <a:hlinkClick r:id="rId2"/>
              </a:rPr>
              <a:t>www.psicoterapia-chieti-pescara.it</a:t>
            </a:r>
            <a:r>
              <a:rPr lang="it-IT" dirty="0"/>
              <a:t> </a:t>
            </a:r>
            <a:r>
              <a:rPr lang="it-IT" dirty="0">
                <a:hlinkClick r:id="rId3"/>
              </a:rPr>
              <a:t>www.francescadisipio.it</a:t>
            </a:r>
            <a:r>
              <a:rPr lang="it-IT" dirty="0"/>
              <a:t>             </a:t>
            </a:r>
          </a:p>
          <a:p>
            <a:pPr algn="ctr"/>
            <a:endParaRPr lang="it-IT" dirty="0"/>
          </a:p>
          <a:p>
            <a:pPr algn="ctr"/>
            <a:r>
              <a:rPr lang="it-IT" sz="2400" dirty="0">
                <a:solidFill>
                  <a:schemeClr val="accent2"/>
                </a:solidFill>
              </a:rPr>
              <a:t>Relazioni PSI</a:t>
            </a:r>
          </a:p>
          <a:p>
            <a:endParaRPr lang="it-IT" dirty="0"/>
          </a:p>
        </p:txBody>
      </p:sp>
      <p:pic>
        <p:nvPicPr>
          <p:cNvPr id="6" name="Immagin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01348" y="6400498"/>
            <a:ext cx="408067" cy="393927"/>
          </a:xfrm>
          <a:prstGeom prst="rect">
            <a:avLst/>
          </a:prstGeom>
        </p:spPr>
      </p:pic>
      <p:pic>
        <p:nvPicPr>
          <p:cNvPr id="8" name="Segnaposto contenuto 7"/>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677334" y="469574"/>
            <a:ext cx="7742875" cy="4302842"/>
          </a:xfrm>
        </p:spPr>
      </p:pic>
    </p:spTree>
    <p:extLst>
      <p:ext uri="{BB962C8B-B14F-4D97-AF65-F5344CB8AC3E}">
        <p14:creationId xmlns:p14="http://schemas.microsoft.com/office/powerpoint/2010/main" val="8048784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02837" y="434981"/>
            <a:ext cx="5850982" cy="4904866"/>
          </a:xfrm>
        </p:spPr>
      </p:pic>
      <p:sp>
        <p:nvSpPr>
          <p:cNvPr id="5" name="CasellaDiTesto 4"/>
          <p:cNvSpPr txBox="1"/>
          <p:nvPr/>
        </p:nvSpPr>
        <p:spPr>
          <a:xfrm>
            <a:off x="677334" y="5754167"/>
            <a:ext cx="8596668" cy="1292662"/>
          </a:xfrm>
          <a:prstGeom prst="rect">
            <a:avLst/>
          </a:prstGeom>
          <a:noFill/>
        </p:spPr>
        <p:txBody>
          <a:bodyPr wrap="square" rtlCol="0">
            <a:spAutoFit/>
          </a:bodyPr>
          <a:lstStyle/>
          <a:p>
            <a:pPr algn="ctr"/>
            <a:r>
              <a:rPr lang="it-IT" dirty="0">
                <a:hlinkClick r:id="rId3"/>
              </a:rPr>
              <a:t>www.psicoterapia-chieti-pescara.it</a:t>
            </a:r>
            <a:r>
              <a:rPr lang="it-IT" dirty="0"/>
              <a:t> </a:t>
            </a:r>
            <a:r>
              <a:rPr lang="it-IT" dirty="0">
                <a:hlinkClick r:id="rId4"/>
              </a:rPr>
              <a:t>www.francescadisipio.it</a:t>
            </a:r>
            <a:r>
              <a:rPr lang="it-IT" dirty="0"/>
              <a:t>             </a:t>
            </a:r>
          </a:p>
          <a:p>
            <a:pPr algn="ctr"/>
            <a:endParaRPr lang="it-IT" dirty="0"/>
          </a:p>
          <a:p>
            <a:pPr algn="ctr"/>
            <a:r>
              <a:rPr lang="it-IT" sz="2400" dirty="0">
                <a:solidFill>
                  <a:schemeClr val="accent2"/>
                </a:solidFill>
              </a:rPr>
              <a:t>Relazioni PSI</a:t>
            </a:r>
          </a:p>
          <a:p>
            <a:endParaRPr lang="it-IT" dirty="0"/>
          </a:p>
        </p:txBody>
      </p:sp>
      <p:pic>
        <p:nvPicPr>
          <p:cNvPr id="6" name="Immagin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01348" y="6400498"/>
            <a:ext cx="408067" cy="393927"/>
          </a:xfrm>
          <a:prstGeom prst="rect">
            <a:avLst/>
          </a:prstGeom>
        </p:spPr>
      </p:pic>
    </p:spTree>
    <p:extLst>
      <p:ext uri="{BB962C8B-B14F-4D97-AF65-F5344CB8AC3E}">
        <p14:creationId xmlns:p14="http://schemas.microsoft.com/office/powerpoint/2010/main" val="12640524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57514" y="711758"/>
            <a:ext cx="5671461" cy="4537169"/>
          </a:xfrm>
        </p:spPr>
      </p:pic>
      <p:sp>
        <p:nvSpPr>
          <p:cNvPr id="5" name="CasellaDiTesto 4"/>
          <p:cNvSpPr txBox="1"/>
          <p:nvPr/>
        </p:nvSpPr>
        <p:spPr>
          <a:xfrm>
            <a:off x="677334" y="5754167"/>
            <a:ext cx="8596668" cy="1292662"/>
          </a:xfrm>
          <a:prstGeom prst="rect">
            <a:avLst/>
          </a:prstGeom>
          <a:noFill/>
        </p:spPr>
        <p:txBody>
          <a:bodyPr wrap="square" rtlCol="0">
            <a:spAutoFit/>
          </a:bodyPr>
          <a:lstStyle/>
          <a:p>
            <a:pPr algn="ctr"/>
            <a:r>
              <a:rPr lang="it-IT" dirty="0">
                <a:hlinkClick r:id="rId3"/>
              </a:rPr>
              <a:t>www.psicoterapia-chieti-pescara.it</a:t>
            </a:r>
            <a:r>
              <a:rPr lang="it-IT" dirty="0"/>
              <a:t> </a:t>
            </a:r>
            <a:r>
              <a:rPr lang="it-IT" dirty="0">
                <a:hlinkClick r:id="rId4"/>
              </a:rPr>
              <a:t>www.francescadisipio.it</a:t>
            </a:r>
            <a:r>
              <a:rPr lang="it-IT" dirty="0"/>
              <a:t>             </a:t>
            </a:r>
          </a:p>
          <a:p>
            <a:pPr algn="ctr"/>
            <a:endParaRPr lang="it-IT" dirty="0"/>
          </a:p>
          <a:p>
            <a:pPr algn="ctr"/>
            <a:r>
              <a:rPr lang="it-IT" sz="2400" dirty="0">
                <a:solidFill>
                  <a:schemeClr val="accent2"/>
                </a:solidFill>
              </a:rPr>
              <a:t>Relazioni PSI</a:t>
            </a:r>
          </a:p>
          <a:p>
            <a:endParaRPr lang="it-IT" dirty="0"/>
          </a:p>
        </p:txBody>
      </p:sp>
      <p:pic>
        <p:nvPicPr>
          <p:cNvPr id="6" name="Immagin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01348" y="6400498"/>
            <a:ext cx="408067" cy="393927"/>
          </a:xfrm>
          <a:prstGeom prst="rect">
            <a:avLst/>
          </a:prstGeom>
        </p:spPr>
      </p:pic>
    </p:spTree>
    <p:extLst>
      <p:ext uri="{BB962C8B-B14F-4D97-AF65-F5344CB8AC3E}">
        <p14:creationId xmlns:p14="http://schemas.microsoft.com/office/powerpoint/2010/main" val="14138923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82318" y="315466"/>
            <a:ext cx="6186699" cy="5186297"/>
          </a:xfrm>
        </p:spPr>
      </p:pic>
      <p:sp>
        <p:nvSpPr>
          <p:cNvPr id="5" name="CasellaDiTesto 4"/>
          <p:cNvSpPr txBox="1"/>
          <p:nvPr/>
        </p:nvSpPr>
        <p:spPr>
          <a:xfrm>
            <a:off x="677334" y="5754167"/>
            <a:ext cx="8596668" cy="1292662"/>
          </a:xfrm>
          <a:prstGeom prst="rect">
            <a:avLst/>
          </a:prstGeom>
          <a:noFill/>
        </p:spPr>
        <p:txBody>
          <a:bodyPr wrap="square" rtlCol="0">
            <a:spAutoFit/>
          </a:bodyPr>
          <a:lstStyle/>
          <a:p>
            <a:pPr algn="ctr"/>
            <a:r>
              <a:rPr lang="it-IT" dirty="0">
                <a:hlinkClick r:id="rId3"/>
              </a:rPr>
              <a:t>www.psicoterapia-chieti-pescara.it</a:t>
            </a:r>
            <a:r>
              <a:rPr lang="it-IT" dirty="0"/>
              <a:t> </a:t>
            </a:r>
            <a:r>
              <a:rPr lang="it-IT" dirty="0">
                <a:hlinkClick r:id="rId4"/>
              </a:rPr>
              <a:t>www.francescadisipio.it</a:t>
            </a:r>
            <a:r>
              <a:rPr lang="it-IT" dirty="0"/>
              <a:t>             </a:t>
            </a:r>
          </a:p>
          <a:p>
            <a:pPr algn="ctr"/>
            <a:endParaRPr lang="it-IT" dirty="0"/>
          </a:p>
          <a:p>
            <a:pPr algn="ctr"/>
            <a:r>
              <a:rPr lang="it-IT" sz="2400" dirty="0">
                <a:solidFill>
                  <a:schemeClr val="accent2"/>
                </a:solidFill>
              </a:rPr>
              <a:t>Relazioni PSI</a:t>
            </a:r>
          </a:p>
          <a:p>
            <a:endParaRPr lang="it-IT" dirty="0"/>
          </a:p>
        </p:txBody>
      </p:sp>
      <p:pic>
        <p:nvPicPr>
          <p:cNvPr id="6" name="Immagin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01348" y="6400498"/>
            <a:ext cx="408067" cy="393927"/>
          </a:xfrm>
          <a:prstGeom prst="rect">
            <a:avLst/>
          </a:prstGeom>
        </p:spPr>
      </p:pic>
    </p:spTree>
    <p:extLst>
      <p:ext uri="{BB962C8B-B14F-4D97-AF65-F5344CB8AC3E}">
        <p14:creationId xmlns:p14="http://schemas.microsoft.com/office/powerpoint/2010/main" val="8953129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t>Neuroni Specchio</a:t>
            </a:r>
            <a:endParaRPr lang="it-IT" dirty="0"/>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10706" y="2160588"/>
            <a:ext cx="5825851" cy="3363912"/>
          </a:xfrm>
        </p:spPr>
      </p:pic>
      <p:sp>
        <p:nvSpPr>
          <p:cNvPr id="5" name="CasellaDiTesto 4"/>
          <p:cNvSpPr txBox="1"/>
          <p:nvPr/>
        </p:nvSpPr>
        <p:spPr>
          <a:xfrm>
            <a:off x="677334" y="5754167"/>
            <a:ext cx="8596668" cy="1292662"/>
          </a:xfrm>
          <a:prstGeom prst="rect">
            <a:avLst/>
          </a:prstGeom>
          <a:noFill/>
        </p:spPr>
        <p:txBody>
          <a:bodyPr wrap="square" rtlCol="0">
            <a:spAutoFit/>
          </a:bodyPr>
          <a:lstStyle/>
          <a:p>
            <a:pPr algn="ctr"/>
            <a:r>
              <a:rPr lang="it-IT" dirty="0">
                <a:hlinkClick r:id="rId3"/>
              </a:rPr>
              <a:t>www.psicoterapia-chieti-pescara.it</a:t>
            </a:r>
            <a:r>
              <a:rPr lang="it-IT" dirty="0"/>
              <a:t> </a:t>
            </a:r>
            <a:r>
              <a:rPr lang="it-IT" dirty="0">
                <a:hlinkClick r:id="rId4"/>
              </a:rPr>
              <a:t>www.francescadisipio.it</a:t>
            </a:r>
            <a:r>
              <a:rPr lang="it-IT" dirty="0"/>
              <a:t>             </a:t>
            </a:r>
          </a:p>
          <a:p>
            <a:pPr algn="ctr"/>
            <a:endParaRPr lang="it-IT" dirty="0"/>
          </a:p>
          <a:p>
            <a:pPr algn="ctr"/>
            <a:r>
              <a:rPr lang="it-IT" sz="2400" dirty="0">
                <a:solidFill>
                  <a:schemeClr val="accent2"/>
                </a:solidFill>
              </a:rPr>
              <a:t>Relazioni PSI</a:t>
            </a:r>
          </a:p>
          <a:p>
            <a:endParaRPr lang="it-IT" dirty="0"/>
          </a:p>
        </p:txBody>
      </p:sp>
      <p:pic>
        <p:nvPicPr>
          <p:cNvPr id="6" name="Immagin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01348" y="6400498"/>
            <a:ext cx="408067" cy="393927"/>
          </a:xfrm>
          <a:prstGeom prst="rect">
            <a:avLst/>
          </a:prstGeom>
        </p:spPr>
      </p:pic>
    </p:spTree>
    <p:extLst>
      <p:ext uri="{BB962C8B-B14F-4D97-AF65-F5344CB8AC3E}">
        <p14:creationId xmlns:p14="http://schemas.microsoft.com/office/powerpoint/2010/main" val="10284741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2208" y="1427967"/>
            <a:ext cx="6733026" cy="3366513"/>
          </a:xfrm>
        </p:spPr>
      </p:pic>
      <p:sp>
        <p:nvSpPr>
          <p:cNvPr id="5" name="CasellaDiTesto 4"/>
          <p:cNvSpPr txBox="1"/>
          <p:nvPr/>
        </p:nvSpPr>
        <p:spPr>
          <a:xfrm>
            <a:off x="677334" y="5754167"/>
            <a:ext cx="8596668" cy="1292662"/>
          </a:xfrm>
          <a:prstGeom prst="rect">
            <a:avLst/>
          </a:prstGeom>
          <a:noFill/>
        </p:spPr>
        <p:txBody>
          <a:bodyPr wrap="square" rtlCol="0">
            <a:spAutoFit/>
          </a:bodyPr>
          <a:lstStyle/>
          <a:p>
            <a:pPr algn="ctr"/>
            <a:r>
              <a:rPr lang="it-IT" dirty="0">
                <a:hlinkClick r:id="rId3"/>
              </a:rPr>
              <a:t>www.psicoterapia-chieti-pescara.it</a:t>
            </a:r>
            <a:r>
              <a:rPr lang="it-IT" dirty="0"/>
              <a:t> </a:t>
            </a:r>
            <a:r>
              <a:rPr lang="it-IT" dirty="0">
                <a:hlinkClick r:id="rId4"/>
              </a:rPr>
              <a:t>www.francescadisipio.it</a:t>
            </a:r>
            <a:r>
              <a:rPr lang="it-IT" dirty="0"/>
              <a:t>             </a:t>
            </a:r>
          </a:p>
          <a:p>
            <a:pPr algn="ctr"/>
            <a:endParaRPr lang="it-IT" dirty="0"/>
          </a:p>
          <a:p>
            <a:pPr algn="ctr"/>
            <a:r>
              <a:rPr lang="it-IT" sz="2400" dirty="0">
                <a:solidFill>
                  <a:schemeClr val="accent2"/>
                </a:solidFill>
              </a:rPr>
              <a:t>Relazioni PSI</a:t>
            </a:r>
          </a:p>
          <a:p>
            <a:endParaRPr lang="it-IT" dirty="0"/>
          </a:p>
        </p:txBody>
      </p:sp>
      <p:pic>
        <p:nvPicPr>
          <p:cNvPr id="6" name="Immagin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01348" y="6400498"/>
            <a:ext cx="408067" cy="393927"/>
          </a:xfrm>
          <a:prstGeom prst="rect">
            <a:avLst/>
          </a:prstGeom>
        </p:spPr>
      </p:pic>
    </p:spTree>
    <p:extLst>
      <p:ext uri="{BB962C8B-B14F-4D97-AF65-F5344CB8AC3E}">
        <p14:creationId xmlns:p14="http://schemas.microsoft.com/office/powerpoint/2010/main" val="1175903675"/>
      </p:ext>
    </p:extLst>
  </p:cSld>
  <p:clrMapOvr>
    <a:masterClrMapping/>
  </p:clrMapOvr>
  <p:timing>
    <p:tnLst>
      <p:par>
        <p:cTn id="1" dur="indefinite" restart="never" nodeType="tmRoot"/>
      </p:par>
    </p:tnLst>
  </p:timing>
</p:sld>
</file>

<file path=ppt/theme/theme1.xml><?xml version="1.0" encoding="utf-8"?>
<a:theme xmlns:a="http://schemas.openxmlformats.org/drawingml/2006/main" name="Sfaccettatura">
  <a:themeElements>
    <a:clrScheme name="Sfaccettatura">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Sfaccettatur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faccettatur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453</TotalTime>
  <Words>454</Words>
  <Application>Microsoft Macintosh PowerPoint</Application>
  <PresentationFormat>Widescreen</PresentationFormat>
  <Paragraphs>160</Paragraphs>
  <Slides>35</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35</vt:i4>
      </vt:variant>
    </vt:vector>
  </HeadingPairs>
  <TitlesOfParts>
    <vt:vector size="40" baseType="lpstr">
      <vt:lpstr>Mangal</vt:lpstr>
      <vt:lpstr>Trebuchet MS</vt:lpstr>
      <vt:lpstr>Wingdings 3</vt:lpstr>
      <vt:lpstr>Arial</vt:lpstr>
      <vt:lpstr>Sfaccettatura</vt:lpstr>
      <vt:lpstr>Children see,  children do</vt:lpstr>
      <vt:lpstr>Presentazione di PowerPoint</vt:lpstr>
      <vt:lpstr>Presentazione di PowerPoint</vt:lpstr>
      <vt:lpstr>Presentazione di PowerPoint</vt:lpstr>
      <vt:lpstr>Presentazione di PowerPoint</vt:lpstr>
      <vt:lpstr>Presentazione di PowerPoint</vt:lpstr>
      <vt:lpstr>Presentazione di PowerPoint</vt:lpstr>
      <vt:lpstr>Neuroni Specchio</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La prosodia</vt:lpstr>
      <vt:lpstr>La psicologia ci insegna che</vt:lpstr>
      <vt:lpstr>L’analisi transazionale</vt:lpstr>
      <vt:lpstr>Stati dell’Io</vt:lpstr>
      <vt:lpstr>Stati dell’Io Genitore</vt:lpstr>
      <vt:lpstr>Stati dell’Io Adulto</vt:lpstr>
      <vt:lpstr>Stati dell’Io Bambino</vt:lpstr>
      <vt:lpstr>Una piccola storiella…</vt:lpstr>
      <vt:lpstr>Per Berne lo Stato dell’Io è “uno schema uniforme di sensazione di esperienza direttamente collegato a un corrispondente schema uniforme di comportamento.”</vt:lpstr>
      <vt:lpstr>Matrice di copione</vt:lpstr>
      <vt:lpstr>Controingiunzioni</vt:lpstr>
      <vt:lpstr>Le ingiunzioni</vt:lpstr>
      <vt:lpstr>Basi epistemologico-umanistiche AT</vt:lpstr>
      <vt:lpstr>Il copione</vt:lpstr>
      <vt:lpstr>La simbiosi e la sintonizzazione</vt:lpstr>
      <vt:lpstr>“E’ bello indovinarsi”.</vt:lpstr>
      <vt:lpstr>Conclusioni</vt:lpstr>
      <vt:lpstr>Conclusioni</vt:lpstr>
      <vt:lpstr>Conclusioni</vt:lpstr>
      <vt:lpstr>Conclusioni</vt:lpstr>
    </vt:vector>
  </TitlesOfParts>
  <Company/>
  <LinksUpToDate>false</LinksUpToDate>
  <SharedDoc>false</SharedDoc>
  <HyperlinksChanged>false</HyperlinksChanged>
  <AppVersion>15.0022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Children see,  children do</dc:title>
  <dc:creator>Utente di Microsoft Office</dc:creator>
  <cp:lastModifiedBy>Utente di Microsoft Office</cp:lastModifiedBy>
  <cp:revision>13</cp:revision>
  <dcterms:created xsi:type="dcterms:W3CDTF">2018-10-04T09:00:06Z</dcterms:created>
  <dcterms:modified xsi:type="dcterms:W3CDTF">2018-10-04T16:38:42Z</dcterms:modified>
</cp:coreProperties>
</file>